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22" r:id="rId2"/>
    <p:sldMasterId id="2147484123" r:id="rId3"/>
  </p:sldMasterIdLst>
  <p:notesMasterIdLst>
    <p:notesMasterId r:id="rId44"/>
  </p:notesMasterIdLst>
  <p:handoutMasterIdLst>
    <p:handoutMasterId r:id="rId45"/>
  </p:handoutMasterIdLst>
  <p:sldIdLst>
    <p:sldId id="304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16" r:id="rId43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4">
          <p15:clr>
            <a:srgbClr val="A4A3A4"/>
          </p15:clr>
        </p15:guide>
        <p15:guide id="2" orient="horz" pos="660">
          <p15:clr>
            <a:srgbClr val="A4A3A4"/>
          </p15:clr>
        </p15:guide>
        <p15:guide id="3" pos="2015">
          <p15:clr>
            <a:srgbClr val="A4A3A4"/>
          </p15:clr>
        </p15:guide>
        <p15:guide id="4" pos="3907">
          <p15:clr>
            <a:srgbClr val="A4A3A4"/>
          </p15:clr>
        </p15:guide>
        <p15:guide id="5" pos="30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0035"/>
    <a:srgbClr val="C60C30"/>
    <a:srgbClr val="EAEAEA"/>
    <a:srgbClr val="DBCEAC"/>
    <a:srgbClr val="3CB6CE"/>
    <a:srgbClr val="B6BF00"/>
    <a:srgbClr val="EC7A00"/>
    <a:srgbClr val="003C69"/>
    <a:srgbClr val="45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85" autoAdjust="0"/>
    <p:restoredTop sz="97674" autoAdjust="0"/>
  </p:normalViewPr>
  <p:slideViewPr>
    <p:cSldViewPr snapToGrid="0">
      <p:cViewPr varScale="1">
        <p:scale>
          <a:sx n="112" d="100"/>
          <a:sy n="112" d="100"/>
        </p:scale>
        <p:origin x="1674" y="78"/>
      </p:cViewPr>
      <p:guideLst>
        <p:guide orient="horz" pos="1534"/>
        <p:guide orient="horz" pos="660"/>
        <p:guide pos="2015"/>
        <p:guide pos="3907"/>
        <p:guide pos="3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-2004" y="-96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0F1B1C-E9EE-4107-997E-C95737D5FAF6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5B0862-C59E-4E33-8EA8-FABB02C4F753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Letter of Reprimand</a:t>
          </a:r>
          <a:endParaRPr lang="en-US" sz="2400" dirty="0">
            <a:latin typeface="Stone Sans" pitchFamily="34" charset="0"/>
          </a:endParaRPr>
        </a:p>
      </dgm:t>
    </dgm:pt>
    <dgm:pt modelId="{1713049A-F32F-4923-884C-55FA69C26CA7}" type="parTrans" cxnId="{6B69ECB4-EE6D-443A-9AEB-0A1794516250}">
      <dgm:prSet/>
      <dgm:spPr/>
      <dgm:t>
        <a:bodyPr/>
        <a:lstStyle/>
        <a:p>
          <a:endParaRPr lang="en-US"/>
        </a:p>
      </dgm:t>
    </dgm:pt>
    <dgm:pt modelId="{F20909BF-B24E-43E5-B29F-C968DDDDFD09}" type="sibTrans" cxnId="{6B69ECB4-EE6D-443A-9AEB-0A1794516250}">
      <dgm:prSet/>
      <dgm:spPr/>
      <dgm:t>
        <a:bodyPr/>
        <a:lstStyle/>
        <a:p>
          <a:endParaRPr lang="en-US"/>
        </a:p>
      </dgm:t>
    </dgm:pt>
    <dgm:pt modelId="{5133B183-D6D8-42FA-BD7D-8AC82D2749C9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Performance Improvement Plan</a:t>
          </a:r>
          <a:endParaRPr lang="en-US" sz="2400" dirty="0">
            <a:latin typeface="Stone Sans" pitchFamily="34" charset="0"/>
          </a:endParaRPr>
        </a:p>
      </dgm:t>
    </dgm:pt>
    <dgm:pt modelId="{6EA93E2E-156A-4581-821D-21756EF25A2E}" type="parTrans" cxnId="{145F77EC-B07B-49AA-8CB1-092FDF6D53C4}">
      <dgm:prSet/>
      <dgm:spPr/>
      <dgm:t>
        <a:bodyPr/>
        <a:lstStyle/>
        <a:p>
          <a:endParaRPr lang="en-US"/>
        </a:p>
      </dgm:t>
    </dgm:pt>
    <dgm:pt modelId="{24F66943-0996-4F1A-A216-2A4C0ADF98B6}" type="sibTrans" cxnId="{145F77EC-B07B-49AA-8CB1-092FDF6D53C4}">
      <dgm:prSet/>
      <dgm:spPr/>
      <dgm:t>
        <a:bodyPr/>
        <a:lstStyle/>
        <a:p>
          <a:endParaRPr lang="en-US"/>
        </a:p>
      </dgm:t>
    </dgm:pt>
    <dgm:pt modelId="{F7D25492-7D8D-4569-81B9-2CD1FFBC7FCC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Notice of Counseling	</a:t>
          </a:r>
          <a:endParaRPr lang="en-US" sz="2400" dirty="0">
            <a:latin typeface="Stone Sans" pitchFamily="34" charset="0"/>
          </a:endParaRPr>
        </a:p>
      </dgm:t>
    </dgm:pt>
    <dgm:pt modelId="{20787480-80CC-4C5B-9136-9FF997606B62}" type="parTrans" cxnId="{C1F1546F-A049-4A25-BC9E-D3F9794E5BBC}">
      <dgm:prSet/>
      <dgm:spPr/>
      <dgm:t>
        <a:bodyPr/>
        <a:lstStyle/>
        <a:p>
          <a:endParaRPr lang="en-US"/>
        </a:p>
      </dgm:t>
    </dgm:pt>
    <dgm:pt modelId="{932FC750-90D5-444B-BBBF-984C9F686635}" type="sibTrans" cxnId="{C1F1546F-A049-4A25-BC9E-D3F9794E5BBC}">
      <dgm:prSet/>
      <dgm:spPr/>
      <dgm:t>
        <a:bodyPr/>
        <a:lstStyle/>
        <a:p>
          <a:endParaRPr lang="en-US"/>
        </a:p>
      </dgm:t>
    </dgm:pt>
    <dgm:pt modelId="{7F0CDD18-E751-4BCD-9600-D80A02D4B6E9}">
      <dgm:prSet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Verbal Counseling w/summary of meeting</a:t>
          </a:r>
          <a:endParaRPr lang="en-US" sz="2400" dirty="0">
            <a:latin typeface="Stone Sans" pitchFamily="34" charset="0"/>
          </a:endParaRPr>
        </a:p>
      </dgm:t>
    </dgm:pt>
    <dgm:pt modelId="{2AD67B3C-E49B-4CF5-BB7A-A9CF9235663E}" type="parTrans" cxnId="{E5E3A27D-B8B4-4A67-8676-C1BC5A21D7F2}">
      <dgm:prSet/>
      <dgm:spPr/>
      <dgm:t>
        <a:bodyPr/>
        <a:lstStyle/>
        <a:p>
          <a:endParaRPr lang="en-US"/>
        </a:p>
      </dgm:t>
    </dgm:pt>
    <dgm:pt modelId="{1CC7A754-AF33-421B-A3B3-61CCFF839820}" type="sibTrans" cxnId="{E5E3A27D-B8B4-4A67-8676-C1BC5A21D7F2}">
      <dgm:prSet/>
      <dgm:spPr/>
      <dgm:t>
        <a:bodyPr/>
        <a:lstStyle/>
        <a:p>
          <a:endParaRPr lang="en-US"/>
        </a:p>
      </dgm:t>
    </dgm:pt>
    <dgm:pt modelId="{17733274-DA87-445B-9EE1-35FD367BD258}">
      <dgm:prSet custT="1"/>
      <dgm:spPr/>
      <dgm:t>
        <a:bodyPr/>
        <a:lstStyle/>
        <a:p>
          <a:pPr algn="l"/>
          <a:r>
            <a:rPr lang="en-US" sz="2400" dirty="0" smtClean="0">
              <a:latin typeface="Stone Sans" pitchFamily="34" charset="0"/>
            </a:rPr>
            <a:t>Verbal Counseling</a:t>
          </a:r>
          <a:endParaRPr lang="en-US" sz="2400" dirty="0">
            <a:latin typeface="Stone Sans" pitchFamily="34" charset="0"/>
          </a:endParaRPr>
        </a:p>
      </dgm:t>
    </dgm:pt>
    <dgm:pt modelId="{566AF033-9E1E-4BF1-8B5D-E13047BDD06C}" type="parTrans" cxnId="{575895D1-0A83-4468-8320-4C8A4AA6B537}">
      <dgm:prSet/>
      <dgm:spPr/>
      <dgm:t>
        <a:bodyPr/>
        <a:lstStyle/>
        <a:p>
          <a:endParaRPr lang="en-US"/>
        </a:p>
      </dgm:t>
    </dgm:pt>
    <dgm:pt modelId="{610694E6-3D3C-495B-BDDB-D1A7218F0FA2}" type="sibTrans" cxnId="{575895D1-0A83-4468-8320-4C8A4AA6B537}">
      <dgm:prSet/>
      <dgm:spPr/>
      <dgm:t>
        <a:bodyPr/>
        <a:lstStyle/>
        <a:p>
          <a:endParaRPr lang="en-US"/>
        </a:p>
      </dgm:t>
    </dgm:pt>
    <dgm:pt modelId="{94D18F7D-4E62-44F9-9B36-8375B5BA5FEA}" type="pres">
      <dgm:prSet presAssocID="{E90F1B1C-E9EE-4107-997E-C95737D5FAF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8ED8A9-0A47-4353-8DFD-A05D2DE98D12}" type="pres">
      <dgm:prSet presAssocID="{E90F1B1C-E9EE-4107-997E-C95737D5FAF6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B4974CEC-5754-4F45-BDA1-8FF8D3470A8D}" type="pres">
      <dgm:prSet presAssocID="{E90F1B1C-E9EE-4107-997E-C95737D5FAF6}" presName="FiveNodes_1" presStyleLbl="node1" presStyleIdx="0" presStyleCnt="5" custScaleX="90038" custLinFactNeighborX="34456" custLinFactNeighborY="1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1EC74-1371-44D5-BB40-FFE4F17D48EE}" type="pres">
      <dgm:prSet presAssocID="{E90F1B1C-E9EE-4107-997E-C95737D5FAF6}" presName="FiveNodes_2" presStyleLbl="node1" presStyleIdx="1" presStyleCnt="5" custScaleX="92859" custLinFactNeighborX="190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2B25C9-177C-4B7B-8817-C2D60F850B64}" type="pres">
      <dgm:prSet presAssocID="{E90F1B1C-E9EE-4107-997E-C95737D5FAF6}" presName="FiveNodes_3" presStyleLbl="node1" presStyleIdx="2" presStyleCnt="5" custScaleX="92088" custLinFactNeighborX="22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E3D156-9DF8-4063-8C75-0C19744103D9}" type="pres">
      <dgm:prSet presAssocID="{E90F1B1C-E9EE-4107-997E-C95737D5FAF6}" presName="FiveNodes_4" presStyleLbl="node1" presStyleIdx="3" presStyleCnt="5" custScaleX="90955" custLinFactNeighborX="-13852" custLinFactNeighborY="1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D36B4-60E1-46AB-928C-EF1B1E19F3FE}" type="pres">
      <dgm:prSet presAssocID="{E90F1B1C-E9EE-4107-997E-C95737D5FAF6}" presName="FiveNodes_5" presStyleLbl="node1" presStyleIdx="4" presStyleCnt="5" custScaleX="91978" custLinFactNeighborX="-33758" custLinFactNeighborY="-1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B80F47-5130-41BF-9541-2D2E70883D75}" type="pres">
      <dgm:prSet presAssocID="{E90F1B1C-E9EE-4107-997E-C95737D5FAF6}" presName="FiveConn_1-2" presStyleLbl="fgAccFollowNode1" presStyleIdx="0" presStyleCnt="4" custAng="10800000" custLinFactX="100000" custLinFactNeighborX="128928" custLinFactNeighborY="10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6C2469-BC94-475D-9B4D-94C3124BD690}" type="pres">
      <dgm:prSet presAssocID="{E90F1B1C-E9EE-4107-997E-C95737D5FAF6}" presName="FiveConn_2-3" presStyleLbl="fgAccFollowNode1" presStyleIdx="1" presStyleCnt="4" custAng="10800000" custLinFactNeighborX="47066" custLinFactNeighborY="10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84D9E3-5A65-434A-80FB-27F271C1CE76}" type="pres">
      <dgm:prSet presAssocID="{E90F1B1C-E9EE-4107-997E-C95737D5FAF6}" presName="FiveConn_3-4" presStyleLbl="fgAccFollowNode1" presStyleIdx="2" presStyleCnt="4" custAng="10800000" custLinFactX="-36927" custLinFactNeighborX="-100000" custLinFactNeighborY="14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443373-804B-496A-B1A5-573A854DC3BC}" type="pres">
      <dgm:prSet presAssocID="{E90F1B1C-E9EE-4107-997E-C95737D5FAF6}" presName="FiveConn_4-5" presStyleLbl="fgAccFollowNode1" presStyleIdx="3" presStyleCnt="4" custAng="10800000" custLinFactX="-144457" custLinFactNeighborX="-200000" custLinFactNeighborY="128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F1E9B8-A97E-4007-81B7-63E348B9C783}" type="pres">
      <dgm:prSet presAssocID="{E90F1B1C-E9EE-4107-997E-C95737D5FAF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68B0E7-DCB8-4F02-88BF-2530720FF3CD}" type="pres">
      <dgm:prSet presAssocID="{E90F1B1C-E9EE-4107-997E-C95737D5FAF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A558A6-0164-4D4D-B3D7-50F0B99C6114}" type="pres">
      <dgm:prSet presAssocID="{E90F1B1C-E9EE-4107-997E-C95737D5FAF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C66035-A18E-491A-93B4-EE18549035C4}" type="pres">
      <dgm:prSet presAssocID="{E90F1B1C-E9EE-4107-997E-C95737D5FAF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6CC69C-F69C-46BB-9809-A9C05A6882FF}" type="pres">
      <dgm:prSet presAssocID="{E90F1B1C-E9EE-4107-997E-C95737D5FAF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BBBE6A-FD81-40F0-801C-61705F6EA991}" type="presOf" srcId="{932FC750-90D5-444B-BBBF-984C9F686635}" destId="{9284D9E3-5A65-434A-80FB-27F271C1CE76}" srcOrd="0" destOrd="0" presId="urn:microsoft.com/office/officeart/2005/8/layout/vProcess5"/>
    <dgm:cxn modelId="{BEE83434-9828-475D-BB1E-1774561E636B}" type="presOf" srcId="{F7D25492-7D8D-4569-81B9-2CD1FFBC7FCC}" destId="{59A558A6-0164-4D4D-B3D7-50F0B99C6114}" srcOrd="1" destOrd="0" presId="urn:microsoft.com/office/officeart/2005/8/layout/vProcess5"/>
    <dgm:cxn modelId="{145F77EC-B07B-49AA-8CB1-092FDF6D53C4}" srcId="{E90F1B1C-E9EE-4107-997E-C95737D5FAF6}" destId="{5133B183-D6D8-42FA-BD7D-8AC82D2749C9}" srcOrd="1" destOrd="0" parTransId="{6EA93E2E-156A-4581-821D-21756EF25A2E}" sibTransId="{24F66943-0996-4F1A-A216-2A4C0ADF98B6}"/>
    <dgm:cxn modelId="{6B69ECB4-EE6D-443A-9AEB-0A1794516250}" srcId="{E90F1B1C-E9EE-4107-997E-C95737D5FAF6}" destId="{D75B0862-C59E-4E33-8EA8-FABB02C4F753}" srcOrd="0" destOrd="0" parTransId="{1713049A-F32F-4923-884C-55FA69C26CA7}" sibTransId="{F20909BF-B24E-43E5-B29F-C968DDDDFD09}"/>
    <dgm:cxn modelId="{BC1388F4-C4BD-4FBA-A0D2-C4E802D0C30B}" type="presOf" srcId="{7F0CDD18-E751-4BCD-9600-D80A02D4B6E9}" destId="{4AE3D156-9DF8-4063-8C75-0C19744103D9}" srcOrd="0" destOrd="0" presId="urn:microsoft.com/office/officeart/2005/8/layout/vProcess5"/>
    <dgm:cxn modelId="{C1F1546F-A049-4A25-BC9E-D3F9794E5BBC}" srcId="{E90F1B1C-E9EE-4107-997E-C95737D5FAF6}" destId="{F7D25492-7D8D-4569-81B9-2CD1FFBC7FCC}" srcOrd="2" destOrd="0" parTransId="{20787480-80CC-4C5B-9136-9FF997606B62}" sibTransId="{932FC750-90D5-444B-BBBF-984C9F686635}"/>
    <dgm:cxn modelId="{7C90ABA5-961C-494C-98A2-8FF2F6D60409}" type="presOf" srcId="{17733274-DA87-445B-9EE1-35FD367BD258}" destId="{D40D36B4-60E1-46AB-928C-EF1B1E19F3FE}" srcOrd="0" destOrd="0" presId="urn:microsoft.com/office/officeart/2005/8/layout/vProcess5"/>
    <dgm:cxn modelId="{702ED142-70C7-4331-84B6-689437124EB0}" type="presOf" srcId="{F20909BF-B24E-43E5-B29F-C968DDDDFD09}" destId="{30B80F47-5130-41BF-9541-2D2E70883D75}" srcOrd="0" destOrd="0" presId="urn:microsoft.com/office/officeart/2005/8/layout/vProcess5"/>
    <dgm:cxn modelId="{3D3CCA9B-FCE7-46BF-8FEB-0A9D3E5068D5}" type="presOf" srcId="{D75B0862-C59E-4E33-8EA8-FABB02C4F753}" destId="{83F1E9B8-A97E-4007-81B7-63E348B9C783}" srcOrd="1" destOrd="0" presId="urn:microsoft.com/office/officeart/2005/8/layout/vProcess5"/>
    <dgm:cxn modelId="{B921B30E-9C30-43BB-AF0F-A5AD61139A4C}" type="presOf" srcId="{F7D25492-7D8D-4569-81B9-2CD1FFBC7FCC}" destId="{2D2B25C9-177C-4B7B-8817-C2D60F850B64}" srcOrd="0" destOrd="0" presId="urn:microsoft.com/office/officeart/2005/8/layout/vProcess5"/>
    <dgm:cxn modelId="{37F99B2B-1E03-41CB-963E-C33FD5656B26}" type="presOf" srcId="{1CC7A754-AF33-421B-A3B3-61CCFF839820}" destId="{30443373-804B-496A-B1A5-573A854DC3BC}" srcOrd="0" destOrd="0" presId="urn:microsoft.com/office/officeart/2005/8/layout/vProcess5"/>
    <dgm:cxn modelId="{DFCBDC9A-F2E0-4DCB-8D5A-7ADFFC97E639}" type="presOf" srcId="{5133B183-D6D8-42FA-BD7D-8AC82D2749C9}" destId="{7768B0E7-DCB8-4F02-88BF-2530720FF3CD}" srcOrd="1" destOrd="0" presId="urn:microsoft.com/office/officeart/2005/8/layout/vProcess5"/>
    <dgm:cxn modelId="{E36B18B4-764A-4888-8683-9B4EAA0C24D8}" type="presOf" srcId="{D75B0862-C59E-4E33-8EA8-FABB02C4F753}" destId="{B4974CEC-5754-4F45-BDA1-8FF8D3470A8D}" srcOrd="0" destOrd="0" presId="urn:microsoft.com/office/officeart/2005/8/layout/vProcess5"/>
    <dgm:cxn modelId="{13F6D030-A240-418C-BA93-DF0504B5456C}" type="presOf" srcId="{7F0CDD18-E751-4BCD-9600-D80A02D4B6E9}" destId="{EFC66035-A18E-491A-93B4-EE18549035C4}" srcOrd="1" destOrd="0" presId="urn:microsoft.com/office/officeart/2005/8/layout/vProcess5"/>
    <dgm:cxn modelId="{9280C1D9-1E01-4AD5-B921-182D33DAFF8F}" type="presOf" srcId="{E90F1B1C-E9EE-4107-997E-C95737D5FAF6}" destId="{94D18F7D-4E62-44F9-9B36-8375B5BA5FEA}" srcOrd="0" destOrd="0" presId="urn:microsoft.com/office/officeart/2005/8/layout/vProcess5"/>
    <dgm:cxn modelId="{56900620-B1AD-4AAB-8306-B59A1C2AC8B9}" type="presOf" srcId="{5133B183-D6D8-42FA-BD7D-8AC82D2749C9}" destId="{C1D1EC74-1371-44D5-BB40-FFE4F17D48EE}" srcOrd="0" destOrd="0" presId="urn:microsoft.com/office/officeart/2005/8/layout/vProcess5"/>
    <dgm:cxn modelId="{DA7463B6-2509-49E0-A517-0382AEE5B0FF}" type="presOf" srcId="{17733274-DA87-445B-9EE1-35FD367BD258}" destId="{316CC69C-F69C-46BB-9809-A9C05A6882FF}" srcOrd="1" destOrd="0" presId="urn:microsoft.com/office/officeart/2005/8/layout/vProcess5"/>
    <dgm:cxn modelId="{E5E3A27D-B8B4-4A67-8676-C1BC5A21D7F2}" srcId="{E90F1B1C-E9EE-4107-997E-C95737D5FAF6}" destId="{7F0CDD18-E751-4BCD-9600-D80A02D4B6E9}" srcOrd="3" destOrd="0" parTransId="{2AD67B3C-E49B-4CF5-BB7A-A9CF9235663E}" sibTransId="{1CC7A754-AF33-421B-A3B3-61CCFF839820}"/>
    <dgm:cxn modelId="{575895D1-0A83-4468-8320-4C8A4AA6B537}" srcId="{E90F1B1C-E9EE-4107-997E-C95737D5FAF6}" destId="{17733274-DA87-445B-9EE1-35FD367BD258}" srcOrd="4" destOrd="0" parTransId="{566AF033-9E1E-4BF1-8B5D-E13047BDD06C}" sibTransId="{610694E6-3D3C-495B-BDDB-D1A7218F0FA2}"/>
    <dgm:cxn modelId="{D7E6CB55-8148-439D-853B-2C6CE670EAF3}" type="presOf" srcId="{24F66943-0996-4F1A-A216-2A4C0ADF98B6}" destId="{A76C2469-BC94-475D-9B4D-94C3124BD690}" srcOrd="0" destOrd="0" presId="urn:microsoft.com/office/officeart/2005/8/layout/vProcess5"/>
    <dgm:cxn modelId="{4BF05593-9116-4FB2-A7F2-7A38A2D212DE}" type="presParOf" srcId="{94D18F7D-4E62-44F9-9B36-8375B5BA5FEA}" destId="{1F8ED8A9-0A47-4353-8DFD-A05D2DE98D12}" srcOrd="0" destOrd="0" presId="urn:microsoft.com/office/officeart/2005/8/layout/vProcess5"/>
    <dgm:cxn modelId="{5A3DBF40-1773-4BEC-8269-A1A6AD7D7AA6}" type="presParOf" srcId="{94D18F7D-4E62-44F9-9B36-8375B5BA5FEA}" destId="{B4974CEC-5754-4F45-BDA1-8FF8D3470A8D}" srcOrd="1" destOrd="0" presId="urn:microsoft.com/office/officeart/2005/8/layout/vProcess5"/>
    <dgm:cxn modelId="{7B7AC000-9229-4439-997A-A33FDC314C5D}" type="presParOf" srcId="{94D18F7D-4E62-44F9-9B36-8375B5BA5FEA}" destId="{C1D1EC74-1371-44D5-BB40-FFE4F17D48EE}" srcOrd="2" destOrd="0" presId="urn:microsoft.com/office/officeart/2005/8/layout/vProcess5"/>
    <dgm:cxn modelId="{64CFBA44-7C7B-4F9C-8C41-D4BB1AEEEF85}" type="presParOf" srcId="{94D18F7D-4E62-44F9-9B36-8375B5BA5FEA}" destId="{2D2B25C9-177C-4B7B-8817-C2D60F850B64}" srcOrd="3" destOrd="0" presId="urn:microsoft.com/office/officeart/2005/8/layout/vProcess5"/>
    <dgm:cxn modelId="{90B69894-931D-41C6-8527-3F9BC7545AAC}" type="presParOf" srcId="{94D18F7D-4E62-44F9-9B36-8375B5BA5FEA}" destId="{4AE3D156-9DF8-4063-8C75-0C19744103D9}" srcOrd="4" destOrd="0" presId="urn:microsoft.com/office/officeart/2005/8/layout/vProcess5"/>
    <dgm:cxn modelId="{419E6CD7-1A39-43F2-BFC1-70E5593D19B9}" type="presParOf" srcId="{94D18F7D-4E62-44F9-9B36-8375B5BA5FEA}" destId="{D40D36B4-60E1-46AB-928C-EF1B1E19F3FE}" srcOrd="5" destOrd="0" presId="urn:microsoft.com/office/officeart/2005/8/layout/vProcess5"/>
    <dgm:cxn modelId="{C1BF6720-159D-436D-A635-BA9BF5CD3CA2}" type="presParOf" srcId="{94D18F7D-4E62-44F9-9B36-8375B5BA5FEA}" destId="{30B80F47-5130-41BF-9541-2D2E70883D75}" srcOrd="6" destOrd="0" presId="urn:microsoft.com/office/officeart/2005/8/layout/vProcess5"/>
    <dgm:cxn modelId="{7651C056-3832-4751-B383-33C1C0E2B3A4}" type="presParOf" srcId="{94D18F7D-4E62-44F9-9B36-8375B5BA5FEA}" destId="{A76C2469-BC94-475D-9B4D-94C3124BD690}" srcOrd="7" destOrd="0" presId="urn:microsoft.com/office/officeart/2005/8/layout/vProcess5"/>
    <dgm:cxn modelId="{0B828EB8-2411-4B64-8A48-CA477D75B59F}" type="presParOf" srcId="{94D18F7D-4E62-44F9-9B36-8375B5BA5FEA}" destId="{9284D9E3-5A65-434A-80FB-27F271C1CE76}" srcOrd="8" destOrd="0" presId="urn:microsoft.com/office/officeart/2005/8/layout/vProcess5"/>
    <dgm:cxn modelId="{35EAF195-7DE1-42DD-A8AB-503A6BD6F1BD}" type="presParOf" srcId="{94D18F7D-4E62-44F9-9B36-8375B5BA5FEA}" destId="{30443373-804B-496A-B1A5-573A854DC3BC}" srcOrd="9" destOrd="0" presId="urn:microsoft.com/office/officeart/2005/8/layout/vProcess5"/>
    <dgm:cxn modelId="{122A1AB0-59F2-4D95-9414-7BBC9DD5D126}" type="presParOf" srcId="{94D18F7D-4E62-44F9-9B36-8375B5BA5FEA}" destId="{83F1E9B8-A97E-4007-81B7-63E348B9C783}" srcOrd="10" destOrd="0" presId="urn:microsoft.com/office/officeart/2005/8/layout/vProcess5"/>
    <dgm:cxn modelId="{8E7D3995-1996-4B65-ABB9-80D17D783CB6}" type="presParOf" srcId="{94D18F7D-4E62-44F9-9B36-8375B5BA5FEA}" destId="{7768B0E7-DCB8-4F02-88BF-2530720FF3CD}" srcOrd="11" destOrd="0" presId="urn:microsoft.com/office/officeart/2005/8/layout/vProcess5"/>
    <dgm:cxn modelId="{333F91D5-144B-4D14-AD7F-5A1E682733FB}" type="presParOf" srcId="{94D18F7D-4E62-44F9-9B36-8375B5BA5FEA}" destId="{59A558A6-0164-4D4D-B3D7-50F0B99C6114}" srcOrd="12" destOrd="0" presId="urn:microsoft.com/office/officeart/2005/8/layout/vProcess5"/>
    <dgm:cxn modelId="{D964912A-FE91-41DA-ADD4-20C849277919}" type="presParOf" srcId="{94D18F7D-4E62-44F9-9B36-8375B5BA5FEA}" destId="{EFC66035-A18E-491A-93B4-EE18549035C4}" srcOrd="13" destOrd="0" presId="urn:microsoft.com/office/officeart/2005/8/layout/vProcess5"/>
    <dgm:cxn modelId="{4D423460-AAA0-4902-BAD9-6E59D3C8432C}" type="presParOf" srcId="{94D18F7D-4E62-44F9-9B36-8375B5BA5FEA}" destId="{316CC69C-F69C-46BB-9809-A9C05A6882F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A87B10-6F33-4C3C-8316-6F0B5C54EDAA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07CC65-B095-42D1-B96E-B85339DF0F25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Dismissal</a:t>
          </a:r>
          <a:endParaRPr lang="en-US" sz="2400" dirty="0">
            <a:latin typeface="Stone Sans" pitchFamily="34" charset="0"/>
          </a:endParaRPr>
        </a:p>
      </dgm:t>
    </dgm:pt>
    <dgm:pt modelId="{EAAC8445-DD75-4115-AED0-80DAB9212861}" type="parTrans" cxnId="{AE44E123-5743-4C3F-A979-03FF5CA74BC5}">
      <dgm:prSet/>
      <dgm:spPr/>
      <dgm:t>
        <a:bodyPr/>
        <a:lstStyle/>
        <a:p>
          <a:endParaRPr lang="en-US"/>
        </a:p>
      </dgm:t>
    </dgm:pt>
    <dgm:pt modelId="{57359EB6-5011-4019-95FF-D8D72C2181B8}" type="sibTrans" cxnId="{AE44E123-5743-4C3F-A979-03FF5CA74BC5}">
      <dgm:prSet/>
      <dgm:spPr/>
      <dgm:t>
        <a:bodyPr/>
        <a:lstStyle/>
        <a:p>
          <a:endParaRPr lang="en-US"/>
        </a:p>
      </dgm:t>
    </dgm:pt>
    <dgm:pt modelId="{121E590C-D130-4C61-A347-DA307803FD67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Demotion</a:t>
          </a:r>
          <a:endParaRPr lang="en-US" sz="2400" dirty="0">
            <a:latin typeface="Stone Sans" pitchFamily="34" charset="0"/>
          </a:endParaRPr>
        </a:p>
      </dgm:t>
    </dgm:pt>
    <dgm:pt modelId="{8F6837DA-7AF4-4578-AB48-508F21A564DF}" type="parTrans" cxnId="{D9B64B80-98D2-4432-9D3A-75DA34A0CEB2}">
      <dgm:prSet/>
      <dgm:spPr/>
      <dgm:t>
        <a:bodyPr/>
        <a:lstStyle/>
        <a:p>
          <a:endParaRPr lang="en-US"/>
        </a:p>
      </dgm:t>
    </dgm:pt>
    <dgm:pt modelId="{F4F89085-16C8-483B-B805-6AD275D6711B}" type="sibTrans" cxnId="{D9B64B80-98D2-4432-9D3A-75DA34A0CEB2}">
      <dgm:prSet/>
      <dgm:spPr/>
      <dgm:t>
        <a:bodyPr/>
        <a:lstStyle/>
        <a:p>
          <a:endParaRPr lang="en-US"/>
        </a:p>
      </dgm:t>
    </dgm:pt>
    <dgm:pt modelId="{DC2F11A5-16BD-4C29-8A2C-715415DA9848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Reduction in Pay</a:t>
          </a:r>
          <a:endParaRPr lang="en-US" sz="2400" dirty="0">
            <a:latin typeface="Stone Sans" pitchFamily="34" charset="0"/>
          </a:endParaRPr>
        </a:p>
      </dgm:t>
    </dgm:pt>
    <dgm:pt modelId="{F43E6791-F255-4317-97CC-328D4493BB49}" type="parTrans" cxnId="{D0F057E4-A254-4C25-8882-7F48D1B1FEA8}">
      <dgm:prSet/>
      <dgm:spPr/>
      <dgm:t>
        <a:bodyPr/>
        <a:lstStyle/>
        <a:p>
          <a:endParaRPr lang="en-US"/>
        </a:p>
      </dgm:t>
    </dgm:pt>
    <dgm:pt modelId="{E4618416-6F95-4916-9D01-E428FC69B84B}" type="sibTrans" cxnId="{D0F057E4-A254-4C25-8882-7F48D1B1FEA8}">
      <dgm:prSet/>
      <dgm:spPr/>
      <dgm:t>
        <a:bodyPr/>
        <a:lstStyle/>
        <a:p>
          <a:endParaRPr lang="en-US"/>
        </a:p>
      </dgm:t>
    </dgm:pt>
    <dgm:pt modelId="{246B81CB-8EF3-45E2-926F-745A4FCD8AE7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Suspension (1-15 days)</a:t>
          </a:r>
          <a:endParaRPr lang="en-US" sz="2400" dirty="0">
            <a:latin typeface="Stone Sans" pitchFamily="34" charset="0"/>
          </a:endParaRPr>
        </a:p>
      </dgm:t>
    </dgm:pt>
    <dgm:pt modelId="{79FFC39F-3FB0-4F1F-9FC0-4843B62A088D}" type="parTrans" cxnId="{492BEE9A-3384-4557-8EBB-E88597423035}">
      <dgm:prSet/>
      <dgm:spPr/>
      <dgm:t>
        <a:bodyPr/>
        <a:lstStyle/>
        <a:p>
          <a:endParaRPr lang="en-US"/>
        </a:p>
      </dgm:t>
    </dgm:pt>
    <dgm:pt modelId="{CA0F22E3-85BA-4472-A1DD-15849AF2A2F1}" type="sibTrans" cxnId="{492BEE9A-3384-4557-8EBB-E88597423035}">
      <dgm:prSet/>
      <dgm:spPr/>
      <dgm:t>
        <a:bodyPr/>
        <a:lstStyle/>
        <a:p>
          <a:endParaRPr lang="en-US"/>
        </a:p>
      </dgm:t>
    </dgm:pt>
    <dgm:pt modelId="{F07F5A6B-0A02-4387-8795-9CC1631070CF}">
      <dgm:prSet phldrT="[Text]" custT="1"/>
      <dgm:spPr/>
      <dgm:t>
        <a:bodyPr/>
        <a:lstStyle/>
        <a:p>
          <a:r>
            <a:rPr lang="en-US" sz="2400" dirty="0" smtClean="0">
              <a:latin typeface="Stone Sans" pitchFamily="34" charset="0"/>
            </a:rPr>
            <a:t>Pre-Disciplinary Notice</a:t>
          </a:r>
          <a:endParaRPr lang="en-US" sz="2400" dirty="0">
            <a:latin typeface="Stone Sans" pitchFamily="34" charset="0"/>
          </a:endParaRPr>
        </a:p>
      </dgm:t>
    </dgm:pt>
    <dgm:pt modelId="{636C5371-4363-41B6-8222-0F0AB4F6C1AE}" type="parTrans" cxnId="{B2C4C04E-8428-46F7-AB72-233CF0BEEC59}">
      <dgm:prSet/>
      <dgm:spPr/>
      <dgm:t>
        <a:bodyPr/>
        <a:lstStyle/>
        <a:p>
          <a:endParaRPr lang="en-US"/>
        </a:p>
      </dgm:t>
    </dgm:pt>
    <dgm:pt modelId="{A373D383-F68C-4FC5-B259-AEACE60BA7A9}" type="sibTrans" cxnId="{B2C4C04E-8428-46F7-AB72-233CF0BEEC59}">
      <dgm:prSet/>
      <dgm:spPr/>
      <dgm:t>
        <a:bodyPr/>
        <a:lstStyle/>
        <a:p>
          <a:endParaRPr lang="en-US"/>
        </a:p>
      </dgm:t>
    </dgm:pt>
    <dgm:pt modelId="{8635CA0C-71B5-44E8-9E65-C0C82906DFC8}" type="pres">
      <dgm:prSet presAssocID="{3AA87B10-6F33-4C3C-8316-6F0B5C54EDA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9FBCC5-D408-4A3F-B6D5-6B9923424860}" type="pres">
      <dgm:prSet presAssocID="{3AA87B10-6F33-4C3C-8316-6F0B5C54EDAA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9388E9A3-1A9C-48B3-A2F7-F3D00C3FD25D}" type="pres">
      <dgm:prSet presAssocID="{3AA87B10-6F33-4C3C-8316-6F0B5C54EDAA}" presName="FiveNodes_1" presStyleLbl="node1" presStyleIdx="0" presStyleCnt="5" custLinFactNeighborX="30067" custLinFactNeighborY="27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472B5E-E035-46F5-A743-8059DC7C5DFC}" type="pres">
      <dgm:prSet presAssocID="{3AA87B10-6F33-4C3C-8316-6F0B5C54EDAA}" presName="FiveNodes_2" presStyleLbl="node1" presStyleIdx="1" presStyleCnt="5" custLinFactNeighborX="1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06C195-01B3-4B0B-9FC1-7C6B837E7E6F}" type="pres">
      <dgm:prSet presAssocID="{3AA87B10-6F33-4C3C-8316-6F0B5C54EDA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FB2026-D287-4DA4-857F-AC8C46D03A80}" type="pres">
      <dgm:prSet presAssocID="{3AA87B10-6F33-4C3C-8316-6F0B5C54EDAA}" presName="FiveNodes_4" presStyleLbl="node1" presStyleIdx="3" presStyleCnt="5" custLinFactNeighborX="-13948" custLinFactNeighborY="-13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6131E8-04B6-40CB-BCD8-2278A3E0BD97}" type="pres">
      <dgm:prSet presAssocID="{3AA87B10-6F33-4C3C-8316-6F0B5C54EDAA}" presName="FiveNodes_5" presStyleLbl="node1" presStyleIdx="4" presStyleCnt="5" custLinFactNeighborX="-300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EA682E-9717-412E-B0F1-6EE1D35D75AD}" type="pres">
      <dgm:prSet presAssocID="{3AA87B10-6F33-4C3C-8316-6F0B5C54EDAA}" presName="FiveConn_1-2" presStyleLbl="fgAccFollowNode1" presStyleIdx="0" presStyleCnt="4" custAng="10800000" custLinFactX="94856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7D420F-7603-4D34-BDE8-A45909792E86}" type="pres">
      <dgm:prSet presAssocID="{3AA87B10-6F33-4C3C-8316-6F0B5C54EDAA}" presName="FiveConn_2-3" presStyleLbl="fgAccFollowNode1" presStyleIdx="1" presStyleCnt="4" custAng="10800000" custLinFactNeighborX="38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FE853E-92AF-4E8A-AE37-2DD79F60066F}" type="pres">
      <dgm:prSet presAssocID="{3AA87B10-6F33-4C3C-8316-6F0B5C54EDAA}" presName="FiveConn_3-4" presStyleLbl="fgAccFollowNode1" presStyleIdx="2" presStyleCnt="4" custAng="10800000" custLinFactX="-12254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F7EFCC-F660-470A-A728-02F1BA66E4BB}" type="pres">
      <dgm:prSet presAssocID="{3AA87B10-6F33-4C3C-8316-6F0B5C54EDAA}" presName="FiveConn_4-5" presStyleLbl="fgAccFollowNode1" presStyleIdx="3" presStyleCnt="4" custAng="10800000" custLinFactX="-100000" custLinFactNeighborX="-183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9F0981-F4CE-429E-BD6F-CBD201FE3680}" type="pres">
      <dgm:prSet presAssocID="{3AA87B10-6F33-4C3C-8316-6F0B5C54EDA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DDA7C-04EA-4936-833A-55A0C0F78593}" type="pres">
      <dgm:prSet presAssocID="{3AA87B10-6F33-4C3C-8316-6F0B5C54EDA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91E446-A4E7-4E2C-88B1-E2DEF5AFE887}" type="pres">
      <dgm:prSet presAssocID="{3AA87B10-6F33-4C3C-8316-6F0B5C54EDA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F88608-F904-49E5-970D-A020C979C533}" type="pres">
      <dgm:prSet presAssocID="{3AA87B10-6F33-4C3C-8316-6F0B5C54EDA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1DB705-8223-408E-BC3D-729D16A2AE2A}" type="pres">
      <dgm:prSet presAssocID="{3AA87B10-6F33-4C3C-8316-6F0B5C54EDA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C4C04E-8428-46F7-AB72-233CF0BEEC59}" srcId="{3AA87B10-6F33-4C3C-8316-6F0B5C54EDAA}" destId="{F07F5A6B-0A02-4387-8795-9CC1631070CF}" srcOrd="4" destOrd="0" parTransId="{636C5371-4363-41B6-8222-0F0AB4F6C1AE}" sibTransId="{A373D383-F68C-4FC5-B259-AEACE60BA7A9}"/>
    <dgm:cxn modelId="{A9A984A6-3A03-459E-BA0B-EC2B2C2D6445}" type="presOf" srcId="{DC2F11A5-16BD-4C29-8A2C-715415DA9848}" destId="{E891E446-A4E7-4E2C-88B1-E2DEF5AFE887}" srcOrd="1" destOrd="0" presId="urn:microsoft.com/office/officeart/2005/8/layout/vProcess5"/>
    <dgm:cxn modelId="{D9B64B80-98D2-4432-9D3A-75DA34A0CEB2}" srcId="{3AA87B10-6F33-4C3C-8316-6F0B5C54EDAA}" destId="{121E590C-D130-4C61-A347-DA307803FD67}" srcOrd="1" destOrd="0" parTransId="{8F6837DA-7AF4-4578-AB48-508F21A564DF}" sibTransId="{F4F89085-16C8-483B-B805-6AD275D6711B}"/>
    <dgm:cxn modelId="{54F77359-6311-4223-850D-22D107C9007B}" type="presOf" srcId="{57359EB6-5011-4019-95FF-D8D72C2181B8}" destId="{DBEA682E-9717-412E-B0F1-6EE1D35D75AD}" srcOrd="0" destOrd="0" presId="urn:microsoft.com/office/officeart/2005/8/layout/vProcess5"/>
    <dgm:cxn modelId="{D3A65556-86BC-4A16-85E7-7C54DE1A2F27}" type="presOf" srcId="{F07F5A6B-0A02-4387-8795-9CC1631070CF}" destId="{116131E8-04B6-40CB-BCD8-2278A3E0BD97}" srcOrd="0" destOrd="0" presId="urn:microsoft.com/office/officeart/2005/8/layout/vProcess5"/>
    <dgm:cxn modelId="{AE44E123-5743-4C3F-A979-03FF5CA74BC5}" srcId="{3AA87B10-6F33-4C3C-8316-6F0B5C54EDAA}" destId="{6E07CC65-B095-42D1-B96E-B85339DF0F25}" srcOrd="0" destOrd="0" parTransId="{EAAC8445-DD75-4115-AED0-80DAB9212861}" sibTransId="{57359EB6-5011-4019-95FF-D8D72C2181B8}"/>
    <dgm:cxn modelId="{052EF3BB-8D49-498D-BF87-0EB44D7C6FBE}" type="presOf" srcId="{246B81CB-8EF3-45E2-926F-745A4FCD8AE7}" destId="{7FFB2026-D287-4DA4-857F-AC8C46D03A80}" srcOrd="0" destOrd="0" presId="urn:microsoft.com/office/officeart/2005/8/layout/vProcess5"/>
    <dgm:cxn modelId="{5179601D-A682-4B0E-A84B-E6AE4D38E16C}" type="presOf" srcId="{F07F5A6B-0A02-4387-8795-9CC1631070CF}" destId="{6B1DB705-8223-408E-BC3D-729D16A2AE2A}" srcOrd="1" destOrd="0" presId="urn:microsoft.com/office/officeart/2005/8/layout/vProcess5"/>
    <dgm:cxn modelId="{E391A34C-DA54-40FB-8045-990E25C2F960}" type="presOf" srcId="{DC2F11A5-16BD-4C29-8A2C-715415DA9848}" destId="{BF06C195-01B3-4B0B-9FC1-7C6B837E7E6F}" srcOrd="0" destOrd="0" presId="urn:microsoft.com/office/officeart/2005/8/layout/vProcess5"/>
    <dgm:cxn modelId="{63FCB4CF-1C13-4F77-9745-1999974BE2C2}" type="presOf" srcId="{6E07CC65-B095-42D1-B96E-B85339DF0F25}" destId="{9388E9A3-1A9C-48B3-A2F7-F3D00C3FD25D}" srcOrd="0" destOrd="0" presId="urn:microsoft.com/office/officeart/2005/8/layout/vProcess5"/>
    <dgm:cxn modelId="{D4C6A0A9-D05E-458E-95B1-0BC1FECC7097}" type="presOf" srcId="{6E07CC65-B095-42D1-B96E-B85339DF0F25}" destId="{A19F0981-F4CE-429E-BD6F-CBD201FE3680}" srcOrd="1" destOrd="0" presId="urn:microsoft.com/office/officeart/2005/8/layout/vProcess5"/>
    <dgm:cxn modelId="{A544921D-24D7-4F32-AE7C-492E84AB5428}" type="presOf" srcId="{3AA87B10-6F33-4C3C-8316-6F0B5C54EDAA}" destId="{8635CA0C-71B5-44E8-9E65-C0C82906DFC8}" srcOrd="0" destOrd="0" presId="urn:microsoft.com/office/officeart/2005/8/layout/vProcess5"/>
    <dgm:cxn modelId="{ACE5FE57-96C6-4DBC-8281-33B9028A6ADF}" type="presOf" srcId="{CA0F22E3-85BA-4472-A1DD-15849AF2A2F1}" destId="{59F7EFCC-F660-470A-A728-02F1BA66E4BB}" srcOrd="0" destOrd="0" presId="urn:microsoft.com/office/officeart/2005/8/layout/vProcess5"/>
    <dgm:cxn modelId="{8F258450-81CC-4488-B4CC-EA500720C235}" type="presOf" srcId="{121E590C-D130-4C61-A347-DA307803FD67}" destId="{CF472B5E-E035-46F5-A743-8059DC7C5DFC}" srcOrd="0" destOrd="0" presId="urn:microsoft.com/office/officeart/2005/8/layout/vProcess5"/>
    <dgm:cxn modelId="{7A33B8B2-8155-49B9-AD77-D23FDB48A66C}" type="presOf" srcId="{246B81CB-8EF3-45E2-926F-745A4FCD8AE7}" destId="{3AF88608-F904-49E5-970D-A020C979C533}" srcOrd="1" destOrd="0" presId="urn:microsoft.com/office/officeart/2005/8/layout/vProcess5"/>
    <dgm:cxn modelId="{E2065FC5-3747-4AB2-81D1-F91CDFEA9EC8}" type="presOf" srcId="{F4F89085-16C8-483B-B805-6AD275D6711B}" destId="{AF7D420F-7603-4D34-BDE8-A45909792E86}" srcOrd="0" destOrd="0" presId="urn:microsoft.com/office/officeart/2005/8/layout/vProcess5"/>
    <dgm:cxn modelId="{C526A3EE-71B4-4577-B51B-6AC74C362EC2}" type="presOf" srcId="{121E590C-D130-4C61-A347-DA307803FD67}" destId="{060DDA7C-04EA-4936-833A-55A0C0F78593}" srcOrd="1" destOrd="0" presId="urn:microsoft.com/office/officeart/2005/8/layout/vProcess5"/>
    <dgm:cxn modelId="{D0F057E4-A254-4C25-8882-7F48D1B1FEA8}" srcId="{3AA87B10-6F33-4C3C-8316-6F0B5C54EDAA}" destId="{DC2F11A5-16BD-4C29-8A2C-715415DA9848}" srcOrd="2" destOrd="0" parTransId="{F43E6791-F255-4317-97CC-328D4493BB49}" sibTransId="{E4618416-6F95-4916-9D01-E428FC69B84B}"/>
    <dgm:cxn modelId="{492BEE9A-3384-4557-8EBB-E88597423035}" srcId="{3AA87B10-6F33-4C3C-8316-6F0B5C54EDAA}" destId="{246B81CB-8EF3-45E2-926F-745A4FCD8AE7}" srcOrd="3" destOrd="0" parTransId="{79FFC39F-3FB0-4F1F-9FC0-4843B62A088D}" sibTransId="{CA0F22E3-85BA-4472-A1DD-15849AF2A2F1}"/>
    <dgm:cxn modelId="{7F235185-2D87-463B-B67D-CAE5B4666A94}" type="presOf" srcId="{E4618416-6F95-4916-9D01-E428FC69B84B}" destId="{8FFE853E-92AF-4E8A-AE37-2DD79F60066F}" srcOrd="0" destOrd="0" presId="urn:microsoft.com/office/officeart/2005/8/layout/vProcess5"/>
    <dgm:cxn modelId="{E56ABBCC-707E-401A-A14A-37E983D35230}" type="presParOf" srcId="{8635CA0C-71B5-44E8-9E65-C0C82906DFC8}" destId="{4E9FBCC5-D408-4A3F-B6D5-6B9923424860}" srcOrd="0" destOrd="0" presId="urn:microsoft.com/office/officeart/2005/8/layout/vProcess5"/>
    <dgm:cxn modelId="{E9683899-4382-4E4B-B397-0754EA8B9352}" type="presParOf" srcId="{8635CA0C-71B5-44E8-9E65-C0C82906DFC8}" destId="{9388E9A3-1A9C-48B3-A2F7-F3D00C3FD25D}" srcOrd="1" destOrd="0" presId="urn:microsoft.com/office/officeart/2005/8/layout/vProcess5"/>
    <dgm:cxn modelId="{3CF50B47-F280-4BF6-86CD-84DDB7D51410}" type="presParOf" srcId="{8635CA0C-71B5-44E8-9E65-C0C82906DFC8}" destId="{CF472B5E-E035-46F5-A743-8059DC7C5DFC}" srcOrd="2" destOrd="0" presId="urn:microsoft.com/office/officeart/2005/8/layout/vProcess5"/>
    <dgm:cxn modelId="{EF04E621-6B5E-4544-B340-3FD106642E51}" type="presParOf" srcId="{8635CA0C-71B5-44E8-9E65-C0C82906DFC8}" destId="{BF06C195-01B3-4B0B-9FC1-7C6B837E7E6F}" srcOrd="3" destOrd="0" presId="urn:microsoft.com/office/officeart/2005/8/layout/vProcess5"/>
    <dgm:cxn modelId="{4CD881BC-30B9-49FD-B713-C63ED1210F2D}" type="presParOf" srcId="{8635CA0C-71B5-44E8-9E65-C0C82906DFC8}" destId="{7FFB2026-D287-4DA4-857F-AC8C46D03A80}" srcOrd="4" destOrd="0" presId="urn:microsoft.com/office/officeart/2005/8/layout/vProcess5"/>
    <dgm:cxn modelId="{282FAD74-AAC6-43AE-9596-05001CE22CF3}" type="presParOf" srcId="{8635CA0C-71B5-44E8-9E65-C0C82906DFC8}" destId="{116131E8-04B6-40CB-BCD8-2278A3E0BD97}" srcOrd="5" destOrd="0" presId="urn:microsoft.com/office/officeart/2005/8/layout/vProcess5"/>
    <dgm:cxn modelId="{182F82BC-E70D-471F-AEA9-712E0C2384CE}" type="presParOf" srcId="{8635CA0C-71B5-44E8-9E65-C0C82906DFC8}" destId="{DBEA682E-9717-412E-B0F1-6EE1D35D75AD}" srcOrd="6" destOrd="0" presId="urn:microsoft.com/office/officeart/2005/8/layout/vProcess5"/>
    <dgm:cxn modelId="{EB24251A-2FAC-46B4-9257-92C7F4C7AC57}" type="presParOf" srcId="{8635CA0C-71B5-44E8-9E65-C0C82906DFC8}" destId="{AF7D420F-7603-4D34-BDE8-A45909792E86}" srcOrd="7" destOrd="0" presId="urn:microsoft.com/office/officeart/2005/8/layout/vProcess5"/>
    <dgm:cxn modelId="{A039BEB5-E47E-4266-B045-528A3EDF6726}" type="presParOf" srcId="{8635CA0C-71B5-44E8-9E65-C0C82906DFC8}" destId="{8FFE853E-92AF-4E8A-AE37-2DD79F60066F}" srcOrd="8" destOrd="0" presId="urn:microsoft.com/office/officeart/2005/8/layout/vProcess5"/>
    <dgm:cxn modelId="{15CC9BEF-A562-4509-8E7D-FDAA16B1DA4B}" type="presParOf" srcId="{8635CA0C-71B5-44E8-9E65-C0C82906DFC8}" destId="{59F7EFCC-F660-470A-A728-02F1BA66E4BB}" srcOrd="9" destOrd="0" presId="urn:microsoft.com/office/officeart/2005/8/layout/vProcess5"/>
    <dgm:cxn modelId="{016B385D-3376-43DE-8520-8766D2A60216}" type="presParOf" srcId="{8635CA0C-71B5-44E8-9E65-C0C82906DFC8}" destId="{A19F0981-F4CE-429E-BD6F-CBD201FE3680}" srcOrd="10" destOrd="0" presId="urn:microsoft.com/office/officeart/2005/8/layout/vProcess5"/>
    <dgm:cxn modelId="{34FA3FF6-67C8-41B6-A7AB-DD4F2D1B31C8}" type="presParOf" srcId="{8635CA0C-71B5-44E8-9E65-C0C82906DFC8}" destId="{060DDA7C-04EA-4936-833A-55A0C0F78593}" srcOrd="11" destOrd="0" presId="urn:microsoft.com/office/officeart/2005/8/layout/vProcess5"/>
    <dgm:cxn modelId="{58AE1AE4-F56B-42E9-A928-7953788D580E}" type="presParOf" srcId="{8635CA0C-71B5-44E8-9E65-C0C82906DFC8}" destId="{E891E446-A4E7-4E2C-88B1-E2DEF5AFE887}" srcOrd="12" destOrd="0" presId="urn:microsoft.com/office/officeart/2005/8/layout/vProcess5"/>
    <dgm:cxn modelId="{F480B057-3781-420F-B84E-A323755F8026}" type="presParOf" srcId="{8635CA0C-71B5-44E8-9E65-C0C82906DFC8}" destId="{3AF88608-F904-49E5-970D-A020C979C533}" srcOrd="13" destOrd="0" presId="urn:microsoft.com/office/officeart/2005/8/layout/vProcess5"/>
    <dgm:cxn modelId="{CC21BE9E-C8C3-428C-A08A-C7FCEDF24472}" type="presParOf" srcId="{8635CA0C-71B5-44E8-9E65-C0C82906DFC8}" destId="{6B1DB705-8223-408E-BC3D-729D16A2AE2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74CEC-5754-4F45-BDA1-8FF8D3470A8D}">
      <dsp:nvSpPr>
        <dsp:cNvPr id="0" name=""/>
        <dsp:cNvSpPr/>
      </dsp:nvSpPr>
      <dsp:spPr>
        <a:xfrm>
          <a:off x="2185643" y="11650"/>
          <a:ext cx="4990009" cy="837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Letter of Reprimand</a:t>
          </a:r>
          <a:endParaRPr lang="en-US" sz="2400" kern="1200" dirty="0">
            <a:latin typeface="Stone Sans" pitchFamily="34" charset="0"/>
          </a:endParaRPr>
        </a:p>
      </dsp:txBody>
      <dsp:txXfrm>
        <a:off x="2210175" y="36182"/>
        <a:ext cx="4083100" cy="788526"/>
      </dsp:txXfrm>
    </dsp:sp>
    <dsp:sp modelId="{C1D1EC74-1371-44D5-BB40-FFE4F17D48EE}">
      <dsp:nvSpPr>
        <dsp:cNvPr id="0" name=""/>
        <dsp:cNvSpPr/>
      </dsp:nvSpPr>
      <dsp:spPr>
        <a:xfrm>
          <a:off x="1667070" y="953922"/>
          <a:ext cx="5146352" cy="837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Performance Improvement Plan</a:t>
          </a:r>
          <a:endParaRPr lang="en-US" sz="2400" kern="1200" dirty="0">
            <a:latin typeface="Stone Sans" pitchFamily="34" charset="0"/>
          </a:endParaRPr>
        </a:p>
      </dsp:txBody>
      <dsp:txXfrm>
        <a:off x="1691602" y="978454"/>
        <a:ext cx="4207427" cy="788526"/>
      </dsp:txXfrm>
    </dsp:sp>
    <dsp:sp modelId="{2D2B25C9-177C-4B7B-8817-C2D60F850B64}">
      <dsp:nvSpPr>
        <dsp:cNvPr id="0" name=""/>
        <dsp:cNvSpPr/>
      </dsp:nvSpPr>
      <dsp:spPr>
        <a:xfrm>
          <a:off x="1171329" y="1907844"/>
          <a:ext cx="5103622" cy="837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Notice of Counseling	</a:t>
          </a:r>
          <a:endParaRPr lang="en-US" sz="2400" kern="1200" dirty="0">
            <a:latin typeface="Stone Sans" pitchFamily="34" charset="0"/>
          </a:endParaRPr>
        </a:p>
      </dsp:txBody>
      <dsp:txXfrm>
        <a:off x="1195861" y="1932376"/>
        <a:ext cx="4172086" cy="788526"/>
      </dsp:txXfrm>
    </dsp:sp>
    <dsp:sp modelId="{4AE3D156-9DF8-4063-8C75-0C19744103D9}">
      <dsp:nvSpPr>
        <dsp:cNvPr id="0" name=""/>
        <dsp:cNvSpPr/>
      </dsp:nvSpPr>
      <dsp:spPr>
        <a:xfrm>
          <a:off x="724526" y="2873418"/>
          <a:ext cx="5040830" cy="837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Verbal Counseling w/summary of meeting</a:t>
          </a:r>
          <a:endParaRPr lang="en-US" sz="2400" kern="1200" dirty="0">
            <a:latin typeface="Stone Sans" pitchFamily="34" charset="0"/>
          </a:endParaRPr>
        </a:p>
      </dsp:txBody>
      <dsp:txXfrm>
        <a:off x="749058" y="2897950"/>
        <a:ext cx="4120151" cy="788526"/>
      </dsp:txXfrm>
    </dsp:sp>
    <dsp:sp modelId="{D40D36B4-60E1-46AB-928C-EF1B1E19F3FE}">
      <dsp:nvSpPr>
        <dsp:cNvPr id="0" name=""/>
        <dsp:cNvSpPr/>
      </dsp:nvSpPr>
      <dsp:spPr>
        <a:xfrm>
          <a:off x="6823" y="3804038"/>
          <a:ext cx="5097526" cy="837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Verbal Counseling</a:t>
          </a:r>
          <a:endParaRPr lang="en-US" sz="2400" kern="1200" dirty="0">
            <a:latin typeface="Stone Sans" pitchFamily="34" charset="0"/>
          </a:endParaRPr>
        </a:p>
      </dsp:txBody>
      <dsp:txXfrm>
        <a:off x="31355" y="3828570"/>
        <a:ext cx="4167043" cy="788526"/>
      </dsp:txXfrm>
    </dsp:sp>
    <dsp:sp modelId="{30B80F47-5130-41BF-9541-2D2E70883D75}">
      <dsp:nvSpPr>
        <dsp:cNvPr id="0" name=""/>
        <dsp:cNvSpPr/>
      </dsp:nvSpPr>
      <dsp:spPr>
        <a:xfrm rot="10800000">
          <a:off x="6244042" y="670095"/>
          <a:ext cx="544433" cy="544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366539" y="804842"/>
        <a:ext cx="299439" cy="409686"/>
      </dsp:txXfrm>
    </dsp:sp>
    <dsp:sp modelId="{A76C2469-BC94-475D-9B4D-94C3124BD690}">
      <dsp:nvSpPr>
        <dsp:cNvPr id="0" name=""/>
        <dsp:cNvSpPr/>
      </dsp:nvSpPr>
      <dsp:spPr>
        <a:xfrm rot="10800000">
          <a:off x="5667783" y="1624017"/>
          <a:ext cx="544433" cy="544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790280" y="1758764"/>
        <a:ext cx="299439" cy="409686"/>
      </dsp:txXfrm>
    </dsp:sp>
    <dsp:sp modelId="{9284D9E3-5A65-434A-80FB-27F271C1CE76}">
      <dsp:nvSpPr>
        <dsp:cNvPr id="0" name=""/>
        <dsp:cNvSpPr/>
      </dsp:nvSpPr>
      <dsp:spPr>
        <a:xfrm rot="10800000">
          <a:off x="5079922" y="2587276"/>
          <a:ext cx="544433" cy="544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202419" y="2722023"/>
        <a:ext cx="299439" cy="409686"/>
      </dsp:txXfrm>
    </dsp:sp>
    <dsp:sp modelId="{30443373-804B-496A-B1A5-573A854DC3BC}">
      <dsp:nvSpPr>
        <dsp:cNvPr id="0" name=""/>
        <dsp:cNvSpPr/>
      </dsp:nvSpPr>
      <dsp:spPr>
        <a:xfrm rot="10800000">
          <a:off x="4363918" y="3538860"/>
          <a:ext cx="544433" cy="544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486415" y="3673607"/>
        <a:ext cx="299439" cy="4096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8E9A3-1A9C-48B3-A2F7-F3D00C3FD25D}">
      <dsp:nvSpPr>
        <dsp:cNvPr id="0" name=""/>
        <dsp:cNvSpPr/>
      </dsp:nvSpPr>
      <dsp:spPr>
        <a:xfrm>
          <a:off x="1675144" y="21266"/>
          <a:ext cx="5608093" cy="772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Dismissal</a:t>
          </a:r>
          <a:endParaRPr lang="en-US" sz="2400" kern="1200" dirty="0">
            <a:latin typeface="Stone Sans" pitchFamily="34" charset="0"/>
          </a:endParaRPr>
        </a:p>
      </dsp:txBody>
      <dsp:txXfrm>
        <a:off x="1697769" y="43891"/>
        <a:ext cx="4684146" cy="727230"/>
      </dsp:txXfrm>
    </dsp:sp>
    <dsp:sp modelId="{CF472B5E-E035-46F5-A743-8059DC7C5DFC}">
      <dsp:nvSpPr>
        <dsp:cNvPr id="0" name=""/>
        <dsp:cNvSpPr/>
      </dsp:nvSpPr>
      <dsp:spPr>
        <a:xfrm>
          <a:off x="1167915" y="879769"/>
          <a:ext cx="5608093" cy="772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Demotion</a:t>
          </a:r>
          <a:endParaRPr lang="en-US" sz="2400" kern="1200" dirty="0">
            <a:latin typeface="Stone Sans" pitchFamily="34" charset="0"/>
          </a:endParaRPr>
        </a:p>
      </dsp:txBody>
      <dsp:txXfrm>
        <a:off x="1190540" y="902394"/>
        <a:ext cx="4641944" cy="727230"/>
      </dsp:txXfrm>
    </dsp:sp>
    <dsp:sp modelId="{BF06C195-01B3-4B0B-9FC1-7C6B837E7E6F}">
      <dsp:nvSpPr>
        <dsp:cNvPr id="0" name=""/>
        <dsp:cNvSpPr/>
      </dsp:nvSpPr>
      <dsp:spPr>
        <a:xfrm>
          <a:off x="837572" y="1759539"/>
          <a:ext cx="5608093" cy="772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Reduction in Pay</a:t>
          </a:r>
          <a:endParaRPr lang="en-US" sz="2400" kern="1200" dirty="0">
            <a:latin typeface="Stone Sans" pitchFamily="34" charset="0"/>
          </a:endParaRPr>
        </a:p>
      </dsp:txBody>
      <dsp:txXfrm>
        <a:off x="860197" y="1782164"/>
        <a:ext cx="4641944" cy="727230"/>
      </dsp:txXfrm>
    </dsp:sp>
    <dsp:sp modelId="{7FFB2026-D287-4DA4-857F-AC8C46D03A80}">
      <dsp:nvSpPr>
        <dsp:cNvPr id="0" name=""/>
        <dsp:cNvSpPr/>
      </dsp:nvSpPr>
      <dsp:spPr>
        <a:xfrm>
          <a:off x="474141" y="2628672"/>
          <a:ext cx="5608093" cy="772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Suspension (1-15 days)</a:t>
          </a:r>
          <a:endParaRPr lang="en-US" sz="2400" kern="1200" dirty="0">
            <a:latin typeface="Stone Sans" pitchFamily="34" charset="0"/>
          </a:endParaRPr>
        </a:p>
      </dsp:txBody>
      <dsp:txXfrm>
        <a:off x="496766" y="2651297"/>
        <a:ext cx="4641944" cy="727230"/>
      </dsp:txXfrm>
    </dsp:sp>
    <dsp:sp modelId="{116131E8-04B6-40CB-BCD8-2278A3E0BD97}">
      <dsp:nvSpPr>
        <dsp:cNvPr id="0" name=""/>
        <dsp:cNvSpPr/>
      </dsp:nvSpPr>
      <dsp:spPr>
        <a:xfrm>
          <a:off x="0" y="3519079"/>
          <a:ext cx="5608093" cy="772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tone Sans" pitchFamily="34" charset="0"/>
            </a:rPr>
            <a:t>Pre-Disciplinary Notice</a:t>
          </a:r>
          <a:endParaRPr lang="en-US" sz="2400" kern="1200" dirty="0">
            <a:latin typeface="Stone Sans" pitchFamily="34" charset="0"/>
          </a:endParaRPr>
        </a:p>
      </dsp:txBody>
      <dsp:txXfrm>
        <a:off x="22625" y="3541704"/>
        <a:ext cx="4641944" cy="727230"/>
      </dsp:txXfrm>
    </dsp:sp>
    <dsp:sp modelId="{DBEA682E-9717-412E-B0F1-6EE1D35D75AD}">
      <dsp:nvSpPr>
        <dsp:cNvPr id="0" name=""/>
        <dsp:cNvSpPr/>
      </dsp:nvSpPr>
      <dsp:spPr>
        <a:xfrm rot="10800000">
          <a:off x="6084377" y="564340"/>
          <a:ext cx="502112" cy="502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197352" y="688613"/>
        <a:ext cx="276162" cy="377839"/>
      </dsp:txXfrm>
    </dsp:sp>
    <dsp:sp modelId="{AF7D420F-7603-4D34-BDE8-A45909792E86}">
      <dsp:nvSpPr>
        <dsp:cNvPr id="0" name=""/>
        <dsp:cNvSpPr/>
      </dsp:nvSpPr>
      <dsp:spPr>
        <a:xfrm rot="10800000">
          <a:off x="5716192" y="1444109"/>
          <a:ext cx="502112" cy="502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829167" y="1568382"/>
        <a:ext cx="276162" cy="377839"/>
      </dsp:txXfrm>
    </dsp:sp>
    <dsp:sp modelId="{8FFE853E-92AF-4E8A-AE37-2DD79F60066F}">
      <dsp:nvSpPr>
        <dsp:cNvPr id="0" name=""/>
        <dsp:cNvSpPr/>
      </dsp:nvSpPr>
      <dsp:spPr>
        <a:xfrm rot="10800000">
          <a:off x="5379911" y="2311005"/>
          <a:ext cx="502112" cy="502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492886" y="2435278"/>
        <a:ext cx="276162" cy="377839"/>
      </dsp:txXfrm>
    </dsp:sp>
    <dsp:sp modelId="{59F7EFCC-F660-470A-A728-02F1BA66E4BB}">
      <dsp:nvSpPr>
        <dsp:cNvPr id="0" name=""/>
        <dsp:cNvSpPr/>
      </dsp:nvSpPr>
      <dsp:spPr>
        <a:xfrm rot="10800000">
          <a:off x="4937283" y="3199357"/>
          <a:ext cx="502112" cy="502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050258" y="3323630"/>
        <a:ext cx="276162" cy="377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437673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>
            <a:lvl1pPr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8277225" y="0"/>
            <a:ext cx="10175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>
            <a:lvl1pPr algn="r"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fld id="{2D0BEC2D-94EB-4C75-89CE-F800DB58FFC0}" type="datetime1">
              <a:rPr lang="en-US"/>
              <a:pPr>
                <a:defRPr/>
              </a:pPr>
              <a:t>12/16/2015</a:t>
            </a:fld>
            <a:endParaRPr lang="en-US" dirty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748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defTabSz="923828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Template-WSU Hrz 201.ppt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algn="r"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fld id="{8C91435D-2E5A-4658-9B73-48AE9113F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7938"/>
            <a:ext cx="3757613" cy="277812"/>
          </a:xfrm>
          <a:prstGeom prst="rect">
            <a:avLst/>
          </a:prstGeom>
          <a:noFill/>
        </p:spPr>
        <p:txBody>
          <a:bodyPr lIns="91650" tIns="45825" rIns="91650" bIns="45825">
            <a:spAutoFit/>
          </a:bodyPr>
          <a:lstStyle/>
          <a:p>
            <a:pPr>
              <a:defRPr/>
            </a:pPr>
            <a:r>
              <a:rPr lang="en-US" sz="1200" spc="3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WASHINGTON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7569672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74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>
            <a:lvl1pPr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738" y="0"/>
            <a:ext cx="40290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>
            <a:lvl1pPr algn="r"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fld id="{4A74AFC3-7EDC-4454-91FD-92683BE72F90}" type="datetime1">
              <a:rPr lang="en-US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8775" y="527050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3330575"/>
            <a:ext cx="743585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7975"/>
            <a:ext cx="402748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defTabSz="923828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Template-WSU Hrz 201.ppt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algn="r"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fld id="{C23A3D8B-5633-4ECC-9DDA-387F39953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093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2CE228-308B-4154-86BB-B7613A6C19A4}" type="datetime1">
              <a:rPr lang="en-US" altLang="en-US" smtClean="0"/>
              <a:pPr eaLnBrk="1" hangingPunct="1">
                <a:spcBef>
                  <a:spcPct val="0"/>
                </a:spcBef>
              </a:pPr>
              <a:t>12/16/2015</a:t>
            </a:fld>
            <a:endParaRPr lang="en-US" altLang="en-US" smtClean="0"/>
          </a:p>
        </p:txBody>
      </p:sp>
      <p:sp>
        <p:nvSpPr>
          <p:cNvPr id="1024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/>
              <a:t>Template-WSU Hrz 201.ppt</a:t>
            </a:r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61341B-831D-4F2E-AF09-3795CFD88F84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72458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434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pPr defTabSz="919163"/>
            <a:fld id="{B523437D-5D52-4B64-BBAA-6927873DD376}" type="datetime1">
              <a:rPr lang="en-US" smtClean="0">
                <a:solidFill>
                  <a:srgbClr val="000000"/>
                </a:solidFill>
              </a:rPr>
              <a:pPr defTabSz="919163"/>
              <a:t>12/16/2015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341" name="Footer Placehold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pPr defTabSz="919163"/>
            <a:r>
              <a:rPr lang="en-US" smtClean="0">
                <a:solidFill>
                  <a:srgbClr val="000000"/>
                </a:solidFill>
              </a:rPr>
              <a:t>Template L white fuz</a:t>
            </a:r>
          </a:p>
        </p:txBody>
      </p:sp>
      <p:sp>
        <p:nvSpPr>
          <p:cNvPr id="14342" name="Slide Number Placehold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163"/>
            <a:fld id="{41B5A6D7-361C-42CA-8938-B8F97DCB8FF4}" type="slidenum">
              <a:rPr lang="en-US" smtClean="0">
                <a:solidFill>
                  <a:srgbClr val="000000"/>
                </a:solidFill>
              </a:rPr>
              <a:pPr defTabSz="919163"/>
              <a:t>2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04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4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38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95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52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38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32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25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98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17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52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71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75A124-FED0-4103-8C33-020C60C14107}" type="datetime1">
              <a:rPr lang="en-US" smtClean="0"/>
              <a:pPr>
                <a:defRPr/>
              </a:pPr>
              <a:t>12/16/2015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Template F-circle lt grey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36FE2-B31B-49D2-9513-21219AA4E34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22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2CE228-308B-4154-86BB-B7613A6C19A4}" type="datetime1">
              <a:rPr lang="en-US" altLang="en-US" smtClean="0"/>
              <a:pPr eaLnBrk="1" hangingPunct="1">
                <a:spcBef>
                  <a:spcPct val="0"/>
                </a:spcBef>
              </a:pPr>
              <a:t>12/16/2015</a:t>
            </a:fld>
            <a:endParaRPr lang="en-US" altLang="en-US" smtClean="0"/>
          </a:p>
        </p:txBody>
      </p:sp>
      <p:sp>
        <p:nvSpPr>
          <p:cNvPr id="1024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/>
              <a:t>Template-WSU Hrz 201.ppt</a:t>
            </a:r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61341B-831D-4F2E-AF09-3795CFD88F84}" type="slidenum">
              <a:rPr lang="en-US" altLang="en-US" smtClean="0"/>
              <a:pPr eaLnBrk="1" hangingPunct="1">
                <a:spcBef>
                  <a:spcPct val="0"/>
                </a:spcBef>
              </a:pPr>
              <a:t>40</a:t>
            </a:fld>
            <a:endParaRPr lang="en-US" altLang="en-US" smtClean="0"/>
          </a:p>
        </p:txBody>
      </p:sp>
      <p:sp>
        <p:nvSpPr>
          <p:cNvPr id="102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6862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gray">
          <a:xfrm flipH="1">
            <a:off x="-17463" y="0"/>
            <a:ext cx="501651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tx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79375"/>
            <a:ext cx="916146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 bwMode="gray">
          <a:xfrm flipH="1">
            <a:off x="-17463" y="79375"/>
            <a:ext cx="501651" cy="61118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alpha val="2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 bwMode="gray">
          <a:xfrm flipH="1">
            <a:off x="-17465" y="0"/>
            <a:ext cx="9161463" cy="923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 bwMode="invGray">
          <a:xfrm>
            <a:off x="484093" y="2392432"/>
            <a:ext cx="8659903" cy="424732"/>
          </a:xfrm>
        </p:spPr>
        <p:txBody>
          <a:bodyPr anchorCtr="0"/>
          <a:lstStyle>
            <a:lvl1pPr algn="ctr">
              <a:defRPr sz="24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 bwMode="invGray">
          <a:xfrm>
            <a:off x="484093" y="3025243"/>
            <a:ext cx="8659904" cy="430887"/>
          </a:xfrm>
        </p:spPr>
        <p:txBody>
          <a:bodyPr rIns="0" anchorCtr="0"/>
          <a:lstStyle>
            <a:lvl1pPr marL="0" indent="0" algn="ctr">
              <a:buFont typeface="Arial" pitchFamily="34" charset="0"/>
              <a:buNone/>
              <a:defRPr sz="2200" b="0">
                <a:solidFill>
                  <a:schemeClr val="accent1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6"/>
          <p:cNvSpPr>
            <a:spLocks noGrp="1" noChangeArrowheads="1"/>
          </p:cNvSpPr>
          <p:nvPr userDrawn="1">
            <p:ph type="dt" sz="half" idx="10"/>
          </p:nvPr>
        </p:nvSpPr>
        <p:spPr>
          <a:xfrm>
            <a:off x="484188" y="6381750"/>
            <a:ext cx="1550987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066925" y="6381750"/>
            <a:ext cx="6100763" cy="476250"/>
          </a:xfrm>
        </p:spPr>
        <p:txBody>
          <a:bodyPr anchorCtr="1"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8"/>
          <p:cNvSpPr>
            <a:spLocks noGrp="1" noChangeArrowheads="1"/>
          </p:cNvSpPr>
          <p:nvPr userDrawn="1">
            <p:ph type="sldNum" sz="quarter" idx="12"/>
          </p:nvPr>
        </p:nvSpPr>
        <p:spPr>
          <a:xfrm>
            <a:off x="8169275" y="6381750"/>
            <a:ext cx="974725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96476B66-3F28-4D88-8A13-E30115B884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25851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/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981F32"/>
              </a:clrFrom>
              <a:clrTo>
                <a:srgbClr val="981F3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8" t="11948" r="14451" b="16364"/>
          <a:stretch/>
        </p:blipFill>
        <p:spPr bwMode="auto">
          <a:xfrm>
            <a:off x="55563" y="165894"/>
            <a:ext cx="3619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HRS sign copy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5849938"/>
            <a:ext cx="11430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6842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91778" y="998506"/>
            <a:ext cx="8652222" cy="461665"/>
          </a:xfrm>
        </p:spPr>
        <p:txBody>
          <a:bodyPr/>
          <a:lstStyle>
            <a:lvl1pPr algn="ctr">
              <a:lnSpc>
                <a:spcPct val="100000"/>
              </a:lnSpc>
              <a:defRPr sz="24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91778" y="1496679"/>
            <a:ext cx="8652222" cy="430887"/>
          </a:xfrm>
        </p:spPr>
        <p:txBody>
          <a:bodyPr rIns="0"/>
          <a:lstStyle>
            <a:lvl1pPr marL="0" indent="0" algn="ctr">
              <a:buFontTx/>
              <a:buNone/>
              <a:defRPr sz="2200" b="0">
                <a:solidFill>
                  <a:schemeClr val="accent1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0C387-C1E7-4B4C-8639-1344D7C04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383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4" y="1528389"/>
            <a:ext cx="8659907" cy="48013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5575" y="2275788"/>
            <a:ext cx="4002321" cy="2062103"/>
          </a:xfrm>
        </p:spPr>
        <p:txBody>
          <a:bodyPr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0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295" y="2275788"/>
            <a:ext cx="3969948" cy="2062103"/>
          </a:xfrm>
        </p:spPr>
        <p:txBody>
          <a:bodyPr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0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39E3E-3474-436C-BF5A-B2D68E79B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6382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3081"/>
            <a:ext cx="8686800" cy="4801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22" y="2166763"/>
            <a:ext cx="4040188" cy="36933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7721" y="2621484"/>
            <a:ext cx="4040188" cy="1338828"/>
          </a:xfrm>
        </p:spPr>
        <p:txBody>
          <a:bodyPr/>
          <a:lstStyle>
            <a:lvl1pPr>
              <a:defRPr lang="en-US" sz="18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defRPr lang="en-US" sz="14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defRPr lang="en-US" sz="14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5547" y="2166763"/>
            <a:ext cx="4041775" cy="36933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5546" y="2621484"/>
            <a:ext cx="4041775" cy="1338828"/>
          </a:xfrm>
        </p:spPr>
        <p:txBody>
          <a:bodyPr/>
          <a:lstStyle>
            <a:lvl1pPr>
              <a:defRPr lang="en-US" sz="18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defRPr lang="en-US" sz="14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defRPr lang="en-US" sz="14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AFD58-B09A-4F10-9414-A38CF0E44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8176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726" y="2081092"/>
            <a:ext cx="8675274" cy="48013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02B38-FAE7-4AF0-BFE3-D550A3A61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5968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A24A4-0700-47DA-8A70-667FDCE5B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2231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370318"/>
            <a:ext cx="3008313" cy="64633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0319"/>
            <a:ext cx="5111751" cy="1851276"/>
          </a:xfrm>
        </p:spPr>
        <p:txBody>
          <a:bodyPr/>
          <a:lstStyle>
            <a:lvl1pPr marL="165100" indent="-165100">
              <a:buSzPct val="125000"/>
              <a:buFont typeface="Arial" pitchFamily="34" charset="0"/>
              <a:buChar char="•"/>
              <a:defRPr lang="en-US" sz="24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 marL="457200" indent="-165100" defTabSz="914400"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974725" indent="-180975">
              <a:buSzPct val="125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532368"/>
            <a:ext cx="3008313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09EB5-F645-42D7-A134-163E2B953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8155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423007"/>
            <a:ext cx="5486400" cy="36933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93220"/>
            <a:ext cx="5486400" cy="584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66801"/>
            <a:ext cx="54864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6BB25-E5B9-4F24-8C38-081A37FB5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3975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HRS sign copy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9050" y="5849938"/>
            <a:ext cx="1143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14" y="903116"/>
            <a:ext cx="7772400" cy="480131"/>
          </a:xfrm>
        </p:spPr>
        <p:txBody>
          <a:bodyPr/>
          <a:lstStyle>
            <a:lvl1pPr>
              <a:defRPr sz="2800">
                <a:latin typeface="StoneSans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543943"/>
            <a:ext cx="7772400" cy="1954894"/>
          </a:xfrm>
        </p:spPr>
        <p:txBody>
          <a:bodyPr/>
          <a:lstStyle>
            <a:lvl1pPr marL="344488" indent="-179388">
              <a:spcBef>
                <a:spcPts val="1200"/>
              </a:spcBef>
              <a:buSzPct val="100000"/>
              <a:buFont typeface="Arial" pitchFamily="34" charset="0"/>
              <a:buChar char="•"/>
              <a:defRPr sz="2600" b="0"/>
            </a:lvl1pPr>
            <a:lvl2pPr marL="509588" indent="-165100">
              <a:spcBef>
                <a:spcPts val="400"/>
              </a:spcBef>
              <a:buSzPct val="75000"/>
              <a:buFont typeface="Wingdings" pitchFamily="2" charset="2"/>
              <a:buChar char="§"/>
              <a:defRPr sz="2400"/>
            </a:lvl2pPr>
            <a:lvl3pPr marL="688975" indent="-179388">
              <a:spcBef>
                <a:spcPts val="400"/>
              </a:spcBef>
              <a:buSzPct val="100000"/>
              <a:buFont typeface="Lucida Sans" pitchFamily="34" charset="0"/>
              <a:buChar char="–"/>
              <a:defRPr/>
            </a:lvl3pPr>
            <a:lvl4pPr marL="9144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StoneSans" pitchFamily="34" charset="0"/>
              </a:defRPr>
            </a:lvl4pPr>
            <a:lvl5pPr marL="10795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StoneSans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904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EAEAEA"/>
            </a:gs>
            <a:gs pos="100000">
              <a:schemeClr val="tx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 bwMode="gray">
          <a:xfrm flipH="1">
            <a:off x="0" y="0"/>
            <a:ext cx="484188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tx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 userDrawn="1"/>
        </p:nvSpPr>
        <p:spPr bwMode="gray">
          <a:xfrm flipH="1">
            <a:off x="0" y="79375"/>
            <a:ext cx="9144000" cy="611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 userDrawn="1"/>
        </p:nvSpPr>
        <p:spPr bwMode="gray">
          <a:xfrm flipH="1">
            <a:off x="-17463" y="79375"/>
            <a:ext cx="501651" cy="61118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alpha val="2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 userDrawn="1"/>
        </p:nvSpPr>
        <p:spPr bwMode="gray">
          <a:xfrm flipH="1">
            <a:off x="-17463" y="0"/>
            <a:ext cx="9161463" cy="79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57288" y="2298700"/>
            <a:ext cx="73152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84188" y="1512888"/>
            <a:ext cx="8659812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2"/>
          </p:nvPr>
        </p:nvSpPr>
        <p:spPr bwMode="black">
          <a:xfrm>
            <a:off x="484188" y="6438900"/>
            <a:ext cx="12525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3"/>
          </p:nvPr>
        </p:nvSpPr>
        <p:spPr bwMode="black">
          <a:xfrm>
            <a:off x="1736725" y="6438900"/>
            <a:ext cx="6153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black">
          <a:xfrm>
            <a:off x="7899400" y="6438900"/>
            <a:ext cx="1244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B3315FF4-AE30-4837-BC80-5CFA69D13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 userDrawn="1"/>
        </p:nvPicPr>
        <p:blipFill rotWithShape="1">
          <a:blip r:embed="rId12">
            <a:clrChange>
              <a:clrFrom>
                <a:srgbClr val="981F32"/>
              </a:clrFrom>
              <a:clrTo>
                <a:srgbClr val="981F3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8" t="11948" r="14451" b="16364"/>
          <a:stretch/>
        </p:blipFill>
        <p:spPr bwMode="auto">
          <a:xfrm>
            <a:off x="55563" y="165894"/>
            <a:ext cx="3619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5" r:id="rId10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165100" indent="-165100" algn="l" rtl="0" eaLnBrk="0" fontAlgn="base" hangingPunct="0">
        <a:spcBef>
          <a:spcPct val="25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400" dirty="0">
          <a:solidFill>
            <a:schemeClr val="bg2"/>
          </a:solidFill>
          <a:latin typeface="Lucida Sans" pitchFamily="34" charset="0"/>
          <a:ea typeface="+mn-ea"/>
          <a:cs typeface="+mn-cs"/>
        </a:defRPr>
      </a:lvl1pPr>
      <a:lvl2pPr marL="344488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Lucida Sans" panose="020B0602030504020204" pitchFamily="34" charset="0"/>
        <a:buChar char="–"/>
        <a:defRPr lang="en-US" sz="2200" dirty="0">
          <a:solidFill>
            <a:schemeClr val="bg2"/>
          </a:solidFill>
          <a:latin typeface="Lucida Sans" pitchFamily="34" charset="0"/>
          <a:ea typeface="+mn-ea"/>
          <a:cs typeface="+mn-cs"/>
        </a:defRPr>
      </a:lvl2pPr>
      <a:lvl3pPr marL="509588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Lucida Sans" pitchFamily="34" charset="0"/>
          <a:ea typeface="+mn-ea"/>
          <a:cs typeface="+mn-cs"/>
        </a:defRPr>
      </a:lvl3pPr>
      <a:lvl4pPr marL="688975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Lucida Sans" panose="020B0602030504020204" pitchFamily="34" charset="0"/>
        <a:buChar char="–"/>
        <a:defRPr lang="en-US" dirty="0">
          <a:solidFill>
            <a:schemeClr val="bg2"/>
          </a:solidFill>
          <a:latin typeface="Lucida Sans" pitchFamily="34" charset="0"/>
          <a:ea typeface="+mn-ea"/>
          <a:cs typeface="+mn-cs"/>
        </a:defRPr>
      </a:lvl4pPr>
      <a:lvl5pPr marL="854075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1600" dirty="0">
          <a:solidFill>
            <a:schemeClr val="bg2"/>
          </a:solidFill>
          <a:latin typeface="Lucida Sans" pitchFamily="34" charset="0"/>
          <a:ea typeface="+mn-ea"/>
          <a:cs typeface="+mn-cs"/>
        </a:defRPr>
      </a:lvl5pPr>
      <a:lvl6pPr marL="11414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15986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0558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25130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/>
            </a:gs>
            <a:gs pos="60000">
              <a:schemeClr val="accent1"/>
            </a:gs>
            <a:gs pos="100000">
              <a:schemeClr val="accent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3"/>
          <p:cNvGrpSpPr>
            <a:grpSpLocks/>
          </p:cNvGrpSpPr>
          <p:nvPr userDrawn="1"/>
        </p:nvGrpSpPr>
        <p:grpSpPr bwMode="auto">
          <a:xfrm>
            <a:off x="9007475" y="0"/>
            <a:ext cx="136525" cy="6858000"/>
            <a:chOff x="9007474" y="0"/>
            <a:chExt cx="136525" cy="6858000"/>
          </a:xfrm>
        </p:grpSpPr>
        <p:sp>
          <p:nvSpPr>
            <p:cNvPr id="20" name="Rectangle 19"/>
            <p:cNvSpPr/>
            <p:nvPr userDrawn="1"/>
          </p:nvSpPr>
          <p:spPr bwMode="ltGray">
            <a:xfrm>
              <a:off x="9007474" y="5683250"/>
              <a:ext cx="136525" cy="1174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Rectangle 20"/>
            <p:cNvSpPr/>
            <p:nvPr userDrawn="1"/>
          </p:nvSpPr>
          <p:spPr bwMode="ltGray">
            <a:xfrm flipH="1">
              <a:off x="9007474" y="0"/>
              <a:ext cx="136525" cy="383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ltGray">
            <a:xfrm flipH="1">
              <a:off x="9007474" y="3698875"/>
              <a:ext cx="136525" cy="2178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 userDrawn="1">
            <p:ph type="body" idx="1"/>
          </p:nvPr>
        </p:nvSpPr>
        <p:spPr bwMode="black">
          <a:xfrm>
            <a:off x="1874838" y="1592263"/>
            <a:ext cx="56007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6" name="Rectangle 2"/>
          <p:cNvSpPr>
            <a:spLocks noGrp="1" noChangeArrowheads="1"/>
          </p:cNvSpPr>
          <p:nvPr userDrawn="1">
            <p:ph type="title"/>
          </p:nvPr>
        </p:nvSpPr>
        <p:spPr bwMode="black">
          <a:xfrm>
            <a:off x="455613" y="906463"/>
            <a:ext cx="84391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2"/>
          </p:nvPr>
        </p:nvSpPr>
        <p:spPr bwMode="black">
          <a:xfrm>
            <a:off x="123825" y="6469063"/>
            <a:ext cx="1519238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3"/>
          </p:nvPr>
        </p:nvSpPr>
        <p:spPr bwMode="black">
          <a:xfrm>
            <a:off x="1544638" y="6469063"/>
            <a:ext cx="61531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black">
          <a:xfrm>
            <a:off x="7766050" y="6469063"/>
            <a:ext cx="13017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7482BA1C-1BAB-40E8-945A-C79AFEB66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80" name="Picture 12" descr="wsuTLSigRvs-rd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7334250" y="6116638"/>
            <a:ext cx="156368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E9E2CD"/>
          </a:solidFill>
          <a:latin typeface="Times New Roman" pitchFamily="18" charset="0"/>
          <a:ea typeface="+mj-ea"/>
          <a:cs typeface="Times New Roman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E9E2CD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E9E2CD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E9E2CD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E9E2CD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165100" indent="-165100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SzPct val="100000"/>
        <a:buFont typeface="Arial" charset="0"/>
        <a:buChar char="•"/>
        <a:defRPr lang="en-US" sz="2400" dirty="0">
          <a:solidFill>
            <a:schemeClr val="tx1"/>
          </a:solidFill>
          <a:latin typeface="Lucida Sans" pitchFamily="34" charset="0"/>
          <a:ea typeface="+mn-ea"/>
          <a:cs typeface="+mn-cs"/>
        </a:defRPr>
      </a:lvl1pPr>
      <a:lvl2pPr marL="344488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chemeClr val="tx1"/>
        </a:buClr>
        <a:buSzPct val="100000"/>
        <a:buFont typeface="Arial" charset="0"/>
        <a:buChar char="•"/>
        <a:defRPr lang="en-US" sz="2200" dirty="0">
          <a:solidFill>
            <a:schemeClr val="tx1"/>
          </a:solidFill>
          <a:latin typeface="Lucida Sans" pitchFamily="34" charset="0"/>
        </a:defRPr>
      </a:lvl2pPr>
      <a:lvl3pPr marL="509588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chemeClr val="tx1"/>
        </a:buClr>
        <a:buSzPct val="100000"/>
        <a:buFont typeface="Arial" charset="0"/>
        <a:buChar char="•"/>
        <a:defRPr lang="en-US" sz="2000" dirty="0">
          <a:solidFill>
            <a:schemeClr val="tx1"/>
          </a:solidFill>
          <a:latin typeface="Lucida Sans" pitchFamily="34" charset="0"/>
        </a:defRPr>
      </a:lvl3pPr>
      <a:lvl4pPr marL="688975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chemeClr val="tx1"/>
        </a:buClr>
        <a:buSzPct val="100000"/>
        <a:buFont typeface="Arial" charset="0"/>
        <a:buChar char="•"/>
        <a:defRPr lang="en-US" dirty="0">
          <a:solidFill>
            <a:schemeClr val="tx1"/>
          </a:solidFill>
          <a:latin typeface="Lucida Sans" pitchFamily="34" charset="0"/>
        </a:defRPr>
      </a:lvl4pPr>
      <a:lvl5pPr marL="854075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chemeClr val="tx1"/>
        </a:buClr>
        <a:buSzPct val="100000"/>
        <a:buFont typeface="Arial" charset="0"/>
        <a:buChar char="•"/>
        <a:defRPr lang="en-US" sz="1600" dirty="0">
          <a:solidFill>
            <a:schemeClr val="tx1"/>
          </a:solidFill>
          <a:latin typeface="Lucida Sans" pitchFamily="34" charset="0"/>
        </a:defRPr>
      </a:lvl5pPr>
      <a:lvl6pPr marL="11414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15986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0558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25130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8"/>
          <p:cNvGrpSpPr>
            <a:grpSpLocks/>
          </p:cNvGrpSpPr>
          <p:nvPr userDrawn="1"/>
        </p:nvGrpSpPr>
        <p:grpSpPr bwMode="auto">
          <a:xfrm>
            <a:off x="0" y="0"/>
            <a:ext cx="9144000" cy="6861175"/>
            <a:chOff x="0" y="0"/>
            <a:chExt cx="9144000" cy="6861175"/>
          </a:xfrm>
        </p:grpSpPr>
        <p:sp>
          <p:nvSpPr>
            <p:cNvPr id="16" name="Rectangle 15"/>
            <p:cNvSpPr/>
            <p:nvPr userDrawn="1"/>
          </p:nvSpPr>
          <p:spPr bwMode="white">
            <a:xfrm>
              <a:off x="0" y="0"/>
              <a:ext cx="3089275" cy="6858000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</a:schemeClr>
                </a:gs>
                <a:gs pos="100000">
                  <a:schemeClr val="tx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 bwMode="white">
            <a:xfrm>
              <a:off x="3068638" y="0"/>
              <a:ext cx="6075362" cy="685800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8500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Freeform 26"/>
            <p:cNvSpPr>
              <a:spLocks/>
            </p:cNvSpPr>
            <p:nvPr userDrawn="1"/>
          </p:nvSpPr>
          <p:spPr bwMode="white">
            <a:xfrm>
              <a:off x="11113" y="342900"/>
              <a:ext cx="8566150" cy="6518275"/>
            </a:xfrm>
            <a:custGeom>
              <a:avLst/>
              <a:gdLst/>
              <a:ahLst/>
              <a:cxnLst>
                <a:cxn ang="0">
                  <a:pos x="1598" y="0"/>
                </a:cxn>
                <a:cxn ang="0">
                  <a:pos x="1755" y="4"/>
                </a:cxn>
                <a:cxn ang="0">
                  <a:pos x="1910" y="17"/>
                </a:cxn>
                <a:cxn ang="0">
                  <a:pos x="2063" y="38"/>
                </a:cxn>
                <a:cxn ang="0">
                  <a:pos x="2214" y="68"/>
                </a:cxn>
                <a:cxn ang="0">
                  <a:pos x="2360" y="105"/>
                </a:cxn>
                <a:cxn ang="0">
                  <a:pos x="2504" y="150"/>
                </a:cxn>
                <a:cxn ang="0">
                  <a:pos x="2644" y="204"/>
                </a:cxn>
                <a:cxn ang="0">
                  <a:pos x="2781" y="264"/>
                </a:cxn>
                <a:cxn ang="0">
                  <a:pos x="2913" y="331"/>
                </a:cxn>
                <a:cxn ang="0">
                  <a:pos x="3041" y="404"/>
                </a:cxn>
                <a:cxn ang="0">
                  <a:pos x="3165" y="485"/>
                </a:cxn>
                <a:cxn ang="0">
                  <a:pos x="3285" y="571"/>
                </a:cxn>
                <a:cxn ang="0">
                  <a:pos x="3400" y="664"/>
                </a:cxn>
                <a:cxn ang="0">
                  <a:pos x="3509" y="761"/>
                </a:cxn>
                <a:cxn ang="0">
                  <a:pos x="3612" y="865"/>
                </a:cxn>
                <a:cxn ang="0">
                  <a:pos x="3710" y="975"/>
                </a:cxn>
                <a:cxn ang="0">
                  <a:pos x="3803" y="1090"/>
                </a:cxn>
                <a:cxn ang="0">
                  <a:pos x="3890" y="1209"/>
                </a:cxn>
                <a:cxn ang="0">
                  <a:pos x="3970" y="1332"/>
                </a:cxn>
                <a:cxn ang="0">
                  <a:pos x="4043" y="1461"/>
                </a:cxn>
                <a:cxn ang="0">
                  <a:pos x="4110" y="1594"/>
                </a:cxn>
                <a:cxn ang="0">
                  <a:pos x="4170" y="1729"/>
                </a:cxn>
                <a:cxn ang="0">
                  <a:pos x="4224" y="1870"/>
                </a:cxn>
                <a:cxn ang="0">
                  <a:pos x="4269" y="2014"/>
                </a:cxn>
                <a:cxn ang="0">
                  <a:pos x="4306" y="2161"/>
                </a:cxn>
                <a:cxn ang="0">
                  <a:pos x="4336" y="2310"/>
                </a:cxn>
                <a:cxn ang="0">
                  <a:pos x="4357" y="2463"/>
                </a:cxn>
                <a:cxn ang="0">
                  <a:pos x="4370" y="2618"/>
                </a:cxn>
                <a:cxn ang="0">
                  <a:pos x="4374" y="2776"/>
                </a:cxn>
                <a:cxn ang="0">
                  <a:pos x="4370" y="2917"/>
                </a:cxn>
                <a:cxn ang="0">
                  <a:pos x="4361" y="3056"/>
                </a:cxn>
                <a:cxn ang="0">
                  <a:pos x="4343" y="3193"/>
                </a:cxn>
                <a:cxn ang="0">
                  <a:pos x="4320" y="3328"/>
                </a:cxn>
                <a:cxn ang="0">
                  <a:pos x="0" y="3328"/>
                </a:cxn>
                <a:cxn ang="0">
                  <a:pos x="0" y="505"/>
                </a:cxn>
                <a:cxn ang="0">
                  <a:pos x="115" y="428"/>
                </a:cxn>
                <a:cxn ang="0">
                  <a:pos x="234" y="357"/>
                </a:cxn>
                <a:cxn ang="0">
                  <a:pos x="356" y="291"/>
                </a:cxn>
                <a:cxn ang="0">
                  <a:pos x="483" y="233"/>
                </a:cxn>
                <a:cxn ang="0">
                  <a:pos x="612" y="179"/>
                </a:cxn>
                <a:cxn ang="0">
                  <a:pos x="745" y="133"/>
                </a:cxn>
                <a:cxn ang="0">
                  <a:pos x="880" y="93"/>
                </a:cxn>
                <a:cxn ang="0">
                  <a:pos x="1019" y="60"/>
                </a:cxn>
                <a:cxn ang="0">
                  <a:pos x="1161" y="34"/>
                </a:cxn>
                <a:cxn ang="0">
                  <a:pos x="1303" y="15"/>
                </a:cxn>
                <a:cxn ang="0">
                  <a:pos x="1450" y="4"/>
                </a:cxn>
                <a:cxn ang="0">
                  <a:pos x="1598" y="0"/>
                </a:cxn>
              </a:cxnLst>
              <a:rect l="0" t="0" r="r" b="b"/>
              <a:pathLst>
                <a:path w="4374" h="3328">
                  <a:moveTo>
                    <a:pt x="1598" y="0"/>
                  </a:moveTo>
                  <a:lnTo>
                    <a:pt x="1755" y="4"/>
                  </a:lnTo>
                  <a:lnTo>
                    <a:pt x="1910" y="17"/>
                  </a:lnTo>
                  <a:lnTo>
                    <a:pt x="2063" y="38"/>
                  </a:lnTo>
                  <a:lnTo>
                    <a:pt x="2214" y="68"/>
                  </a:lnTo>
                  <a:lnTo>
                    <a:pt x="2360" y="105"/>
                  </a:lnTo>
                  <a:lnTo>
                    <a:pt x="2504" y="150"/>
                  </a:lnTo>
                  <a:lnTo>
                    <a:pt x="2644" y="204"/>
                  </a:lnTo>
                  <a:lnTo>
                    <a:pt x="2781" y="264"/>
                  </a:lnTo>
                  <a:lnTo>
                    <a:pt x="2913" y="331"/>
                  </a:lnTo>
                  <a:lnTo>
                    <a:pt x="3041" y="404"/>
                  </a:lnTo>
                  <a:lnTo>
                    <a:pt x="3165" y="485"/>
                  </a:lnTo>
                  <a:lnTo>
                    <a:pt x="3285" y="571"/>
                  </a:lnTo>
                  <a:lnTo>
                    <a:pt x="3400" y="664"/>
                  </a:lnTo>
                  <a:lnTo>
                    <a:pt x="3509" y="761"/>
                  </a:lnTo>
                  <a:lnTo>
                    <a:pt x="3612" y="865"/>
                  </a:lnTo>
                  <a:lnTo>
                    <a:pt x="3710" y="975"/>
                  </a:lnTo>
                  <a:lnTo>
                    <a:pt x="3803" y="1090"/>
                  </a:lnTo>
                  <a:lnTo>
                    <a:pt x="3890" y="1209"/>
                  </a:lnTo>
                  <a:lnTo>
                    <a:pt x="3970" y="1332"/>
                  </a:lnTo>
                  <a:lnTo>
                    <a:pt x="4043" y="1461"/>
                  </a:lnTo>
                  <a:lnTo>
                    <a:pt x="4110" y="1594"/>
                  </a:lnTo>
                  <a:lnTo>
                    <a:pt x="4170" y="1729"/>
                  </a:lnTo>
                  <a:lnTo>
                    <a:pt x="4224" y="1870"/>
                  </a:lnTo>
                  <a:lnTo>
                    <a:pt x="4269" y="2014"/>
                  </a:lnTo>
                  <a:lnTo>
                    <a:pt x="4306" y="2161"/>
                  </a:lnTo>
                  <a:lnTo>
                    <a:pt x="4336" y="2310"/>
                  </a:lnTo>
                  <a:lnTo>
                    <a:pt x="4357" y="2463"/>
                  </a:lnTo>
                  <a:lnTo>
                    <a:pt x="4370" y="2618"/>
                  </a:lnTo>
                  <a:lnTo>
                    <a:pt x="4374" y="2776"/>
                  </a:lnTo>
                  <a:lnTo>
                    <a:pt x="4370" y="2917"/>
                  </a:lnTo>
                  <a:lnTo>
                    <a:pt x="4361" y="3056"/>
                  </a:lnTo>
                  <a:lnTo>
                    <a:pt x="4343" y="3193"/>
                  </a:lnTo>
                  <a:lnTo>
                    <a:pt x="4320" y="3328"/>
                  </a:lnTo>
                  <a:lnTo>
                    <a:pt x="0" y="3328"/>
                  </a:lnTo>
                  <a:lnTo>
                    <a:pt x="0" y="505"/>
                  </a:lnTo>
                  <a:lnTo>
                    <a:pt x="115" y="428"/>
                  </a:lnTo>
                  <a:lnTo>
                    <a:pt x="234" y="357"/>
                  </a:lnTo>
                  <a:lnTo>
                    <a:pt x="356" y="291"/>
                  </a:lnTo>
                  <a:lnTo>
                    <a:pt x="483" y="233"/>
                  </a:lnTo>
                  <a:lnTo>
                    <a:pt x="612" y="179"/>
                  </a:lnTo>
                  <a:lnTo>
                    <a:pt x="745" y="133"/>
                  </a:lnTo>
                  <a:lnTo>
                    <a:pt x="880" y="93"/>
                  </a:lnTo>
                  <a:lnTo>
                    <a:pt x="1019" y="60"/>
                  </a:lnTo>
                  <a:lnTo>
                    <a:pt x="1161" y="34"/>
                  </a:lnTo>
                  <a:lnTo>
                    <a:pt x="1303" y="15"/>
                  </a:lnTo>
                  <a:lnTo>
                    <a:pt x="1450" y="4"/>
                  </a:lnTo>
                  <a:lnTo>
                    <a:pt x="159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 userDrawn="1">
            <p:ph type="body" idx="1"/>
          </p:nvPr>
        </p:nvSpPr>
        <p:spPr bwMode="black">
          <a:xfrm>
            <a:off x="1874838" y="1592263"/>
            <a:ext cx="5600700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2"/>
          <p:cNvSpPr>
            <a:spLocks noGrp="1" noChangeArrowheads="1"/>
          </p:cNvSpPr>
          <p:nvPr userDrawn="1">
            <p:ph type="title"/>
          </p:nvPr>
        </p:nvSpPr>
        <p:spPr bwMode="black">
          <a:xfrm>
            <a:off x="455613" y="906463"/>
            <a:ext cx="84391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2"/>
          </p:nvPr>
        </p:nvSpPr>
        <p:spPr bwMode="black">
          <a:xfrm>
            <a:off x="123825" y="6469063"/>
            <a:ext cx="1519238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3"/>
          </p:nvPr>
        </p:nvSpPr>
        <p:spPr bwMode="black">
          <a:xfrm>
            <a:off x="1544638" y="6469063"/>
            <a:ext cx="61531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black">
          <a:xfrm>
            <a:off x="7766050" y="6469063"/>
            <a:ext cx="13017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8F2CD6CB-CF3B-41E7-846A-5A3164647F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2" name="Picture 2" descr="C:\Documents and Settings\vboydo\My Documents\0 val work\1 WSU signature identities\PullmanTLSigsWindows\face to face - matted gifs to use\wsuTLSig4cW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228600"/>
            <a:ext cx="12763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1" descr="HRS sign copy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5849938"/>
            <a:ext cx="11430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165100" indent="-165100" algn="l" rtl="0" eaLnBrk="0" fontAlgn="base" hangingPunct="0">
        <a:spcBef>
          <a:spcPct val="25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600" dirty="0">
          <a:solidFill>
            <a:schemeClr val="bg2"/>
          </a:solidFill>
          <a:latin typeface="Stone Sans" pitchFamily="34" charset="0"/>
          <a:ea typeface="+mn-ea"/>
          <a:cs typeface="+mn-cs"/>
        </a:defRPr>
      </a:lvl1pPr>
      <a:lvl2pPr marL="344488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400" dirty="0">
          <a:solidFill>
            <a:schemeClr val="bg2"/>
          </a:solidFill>
          <a:latin typeface="Stone Sans" pitchFamily="34" charset="0"/>
        </a:defRPr>
      </a:lvl2pPr>
      <a:lvl3pPr marL="509588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200" dirty="0">
          <a:solidFill>
            <a:schemeClr val="bg2"/>
          </a:solidFill>
          <a:latin typeface="Stone Sans" pitchFamily="34" charset="0"/>
        </a:defRPr>
      </a:lvl3pPr>
      <a:lvl4pPr marL="688975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Stone Sans" pitchFamily="34" charset="0"/>
        </a:defRPr>
      </a:lvl4pPr>
      <a:lvl5pPr marL="854075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Stone Sans" pitchFamily="34" charset="0"/>
        </a:defRPr>
      </a:lvl5pPr>
      <a:lvl6pPr marL="11414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15986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0558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25130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hrs@wsu.edu" TargetMode="External"/><Relationship Id="rId2" Type="http://schemas.openxmlformats.org/officeDocument/2006/relationships/hyperlink" Target="http://www.hrs.wsu.edu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724400" y="2800906"/>
            <a:ext cx="3757177" cy="5557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9"/>
          <p:cNvSpPr txBox="1">
            <a:spLocks noChangeArrowheads="1"/>
          </p:cNvSpPr>
          <p:nvPr/>
        </p:nvSpPr>
        <p:spPr>
          <a:xfrm>
            <a:off x="4251573" y="1525350"/>
            <a:ext cx="4614863" cy="1233488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3600" b="1" kern="0" dirty="0">
                <a:solidFill>
                  <a:srgbClr val="981E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/>
              </a:rPr>
              <a:t>Corrective Action and Discipline</a:t>
            </a:r>
            <a:endParaRPr lang="en-US" sz="3600" b="1" kern="0" dirty="0">
              <a:solidFill>
                <a:srgbClr val="981E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ne San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724400" y="4648756"/>
            <a:ext cx="3757177" cy="5557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4724400" y="3227472"/>
            <a:ext cx="393382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b="1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StoneSans" pitchFamily="34" charset="0"/>
              </a:rPr>
              <a:t>Presented by:</a:t>
            </a:r>
          </a:p>
          <a:p>
            <a:pPr marL="165100" indent="-165100">
              <a:spcBef>
                <a:spcPct val="25000"/>
              </a:spcBef>
              <a:buClr>
                <a:srgbClr val="C60C30"/>
              </a:buClr>
              <a:buSzPct val="100000"/>
              <a:tabLst>
                <a:tab pos="517525" algn="l"/>
              </a:tabLst>
              <a:defRPr/>
            </a:pPr>
            <a:r>
              <a:rPr lang="en-US" sz="2800" b="1" dirty="0" smtClean="0">
                <a:solidFill>
                  <a:schemeClr val="bg2">
                    <a:lumMod val="95000"/>
                    <a:lumOff val="5000"/>
                  </a:schemeClr>
                </a:solidFill>
                <a:latin typeface="StoneSans" pitchFamily="34" charset="0"/>
              </a:rPr>
              <a:t>	</a:t>
            </a:r>
            <a:r>
              <a:rPr lang="en-US" sz="2000" b="1" dirty="0">
                <a:solidFill>
                  <a:schemeClr val="bg2">
                    <a:lumMod val="95000"/>
                    <a:lumOff val="5000"/>
                  </a:schemeClr>
                </a:solidFill>
                <a:latin typeface="StoneSans" pitchFamily="34" charset="0"/>
              </a:rPr>
              <a:t>Human Resource Services</a:t>
            </a:r>
          </a:p>
        </p:txBody>
      </p:sp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3" cstate="print"/>
          <a:srcRect t="23880" r="56958"/>
          <a:stretch>
            <a:fillRect/>
          </a:stretch>
        </p:blipFill>
        <p:spPr bwMode="auto">
          <a:xfrm>
            <a:off x="487110" y="690738"/>
            <a:ext cx="3700358" cy="616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20"/>
          <p:cNvSpPr txBox="1">
            <a:spLocks noChangeArrowheads="1"/>
          </p:cNvSpPr>
          <p:nvPr/>
        </p:nvSpPr>
        <p:spPr>
          <a:xfrm>
            <a:off x="1413809" y="6535658"/>
            <a:ext cx="1493819" cy="431987"/>
          </a:xfrm>
          <a:prstGeom prst="rect">
            <a:avLst/>
          </a:prstGeom>
        </p:spPr>
        <p:txBody>
          <a:bodyPr/>
          <a:lstStyle/>
          <a:p>
            <a:pPr marL="165100" indent="-165100" algn="ctr">
              <a:spcBef>
                <a:spcPct val="25000"/>
              </a:spcBef>
              <a:buClr>
                <a:srgbClr val="C60C30"/>
              </a:buClr>
              <a:buSzPct val="100000"/>
              <a:buFont typeface="Arial" charset="0"/>
              <a:buNone/>
              <a:defRPr/>
            </a:pPr>
            <a:r>
              <a:rPr lang="en-US" sz="1200" kern="0" dirty="0" smtClean="0">
                <a:solidFill>
                  <a:schemeClr val="bg2"/>
                </a:solidFill>
                <a:latin typeface="StoneSans" pitchFamily="34" charset="0"/>
              </a:rPr>
              <a:t>Revised Oct. 2014</a:t>
            </a:r>
            <a:endParaRPr lang="en-US" sz="1400" kern="0" dirty="0">
              <a:solidFill>
                <a:schemeClr val="bg2"/>
              </a:solidFill>
              <a:latin typeface="StoneSan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5" r="16736" b="28165"/>
          <a:stretch/>
        </p:blipFill>
        <p:spPr bwMode="auto">
          <a:xfrm>
            <a:off x="4627095" y="1145755"/>
            <a:ext cx="4384714" cy="4715219"/>
          </a:xfrm>
          <a:prstGeom prst="rect">
            <a:avLst/>
          </a:prstGeom>
          <a:noFill/>
          <a:ln>
            <a:noFill/>
          </a:ln>
          <a:effectLst>
            <a:outerShdw blurRad="228600" dist="114300" dir="1482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 rot="10800000">
            <a:off x="4616078" y="1145749"/>
            <a:ext cx="4395731" cy="4715221"/>
          </a:xfrm>
          <a:prstGeom prst="rect">
            <a:avLst/>
          </a:prstGeom>
          <a:gradFill>
            <a:gsLst>
              <a:gs pos="89000">
                <a:schemeClr val="tx2">
                  <a:alpha val="73000"/>
                  <a:lumMod val="51000"/>
                  <a:lumOff val="49000"/>
                </a:schemeClr>
              </a:gs>
              <a:gs pos="100000">
                <a:schemeClr val="bg2">
                  <a:alpha val="84000"/>
                </a:schemeClr>
              </a:gs>
              <a:gs pos="95000">
                <a:schemeClr val="accent1">
                  <a:alpha val="71000"/>
                </a:schemeClr>
              </a:gs>
              <a:gs pos="33792">
                <a:srgbClr val="B96B71">
                  <a:alpha val="0"/>
                </a:srgbClr>
              </a:gs>
              <a:gs pos="4000">
                <a:srgbClr val="9E2C3E">
                  <a:alpha val="56000"/>
                </a:srgbClr>
              </a:gs>
              <a:gs pos="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type="subTitle" idx="1"/>
          </p:nvPr>
        </p:nvSpPr>
        <p:spPr>
          <a:xfrm>
            <a:off x="-149514" y="2425178"/>
            <a:ext cx="5347825" cy="2916183"/>
          </a:xfrm>
        </p:spPr>
        <p:txBody>
          <a:bodyPr/>
          <a:lstStyle/>
          <a:p>
            <a:pPr marL="463550" indent="-463550">
              <a:buFont typeface="Wingdings 2" pitchFamily="18" charset="2"/>
              <a:buChar char="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Overview of Corrective 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Action Process</a:t>
            </a:r>
          </a:p>
          <a:p>
            <a:pPr marL="463550" indent="-463550">
              <a:buFont typeface="Wingdings 2" pitchFamily="18" charset="2"/>
              <a:buChar char=""/>
            </a:pPr>
            <a:endParaRPr lang="en-U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ne Sans" pitchFamily="34" charset="0"/>
            </a:endParaRPr>
          </a:p>
          <a:p>
            <a:pPr marL="463550" indent="-463550">
              <a:buFont typeface="Wingdings 2" pitchFamily="18" charset="2"/>
              <a:buChar char="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Overview of Discipline  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Process</a:t>
            </a:r>
          </a:p>
          <a:p>
            <a:pPr marL="463550" indent="-463550">
              <a:buFont typeface="Wingdings 2" pitchFamily="18" charset="2"/>
              <a:buChar char=""/>
            </a:pPr>
            <a:endParaRPr lang="en-U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ne Sans" pitchFamily="34" charset="0"/>
            </a:endParaRPr>
          </a:p>
          <a:p>
            <a:pPr marL="463550" indent="-463550">
              <a:buFont typeface="Wingdings 2" pitchFamily="18" charset="2"/>
              <a:buChar char="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When these processes 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should be pursued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209" y="1418806"/>
            <a:ext cx="5070298" cy="707886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Sans" pitchFamily="34" charset="0"/>
              </a:rPr>
              <a:t>Objectives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ne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42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543943"/>
            <a:ext cx="7772400" cy="3970318"/>
          </a:xfrm>
        </p:spPr>
        <p:txBody>
          <a:bodyPr/>
          <a:lstStyle/>
          <a:p>
            <a:pPr marL="463550" indent="-463550">
              <a:buSzTx/>
              <a:buNone/>
            </a:pPr>
            <a:r>
              <a:rPr lang="en-US" sz="2800" b="1" dirty="0" smtClean="0"/>
              <a:t>Is there a need for </a:t>
            </a:r>
            <a:r>
              <a:rPr lang="en-US" sz="2800" b="1" u="sng" dirty="0" smtClean="0"/>
              <a:t>CORRECTIVE ACTION</a:t>
            </a:r>
            <a:r>
              <a:rPr lang="en-US" sz="2800" b="1" dirty="0"/>
              <a:t> </a:t>
            </a:r>
            <a:r>
              <a:rPr lang="en-US" sz="2800" b="1" dirty="0" smtClean="0"/>
              <a:t>in the workplace?  Why or Why not?</a:t>
            </a:r>
          </a:p>
          <a:p>
            <a:pPr marL="463550" indent="-463550">
              <a:buSzTx/>
              <a:buFont typeface="Wingdings 2" pitchFamily="18" charset="2"/>
              <a:buChar char=""/>
            </a:pPr>
            <a:endParaRPr lang="en-US" sz="2800" b="1" dirty="0" smtClean="0"/>
          </a:p>
          <a:p>
            <a:pPr marL="463550" indent="-463550">
              <a:buSzTx/>
              <a:buNone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What is the difference between CORRECTIVE ACTION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and </a:t>
            </a:r>
            <a:b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DISCIPLINARY ACTION?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74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Corrective Actions Are . . .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754" y="1757303"/>
            <a:ext cx="7772400" cy="3688457"/>
          </a:xfrm>
        </p:spPr>
        <p:txBody>
          <a:bodyPr/>
          <a:lstStyle/>
          <a:p>
            <a:pPr marL="463550" indent="-463550">
              <a:buSzTx/>
              <a:buNone/>
            </a:pPr>
            <a:r>
              <a:rPr lang="en-US" sz="2800" b="1" dirty="0" smtClean="0">
                <a:cs typeface="Times New Roman" pitchFamily="18" charset="0"/>
              </a:rPr>
              <a:t>Preventative measures taken</a:t>
            </a:r>
            <a:endParaRPr lang="en-US" sz="1400" b="1" dirty="0" smtClean="0">
              <a:cs typeface="Times New Roman" pitchFamily="18" charset="0"/>
            </a:endParaRPr>
          </a:p>
          <a:p>
            <a:pPr marL="1377950" lvl="1" indent="-463550"/>
            <a:r>
              <a:rPr lang="en-US" sz="2800" b="1" dirty="0" smtClean="0">
                <a:cs typeface="Times New Roman" pitchFamily="18" charset="0"/>
              </a:rPr>
              <a:t>to promote compliance with established agency rules and expectations; </a:t>
            </a:r>
          </a:p>
          <a:p>
            <a:pPr marL="1377950" lvl="1" indent="-463550"/>
            <a:endParaRPr lang="en-US" sz="2800" b="1" dirty="0" smtClean="0">
              <a:cs typeface="Times New Roman" pitchFamily="18" charset="0"/>
            </a:endParaRPr>
          </a:p>
          <a:p>
            <a:pPr marL="1377950" lvl="1" indent="-463550"/>
            <a:r>
              <a:rPr lang="en-US" sz="2800" b="1" dirty="0" smtClean="0">
                <a:cs typeface="Times New Roman" pitchFamily="18" charset="0"/>
              </a:rPr>
              <a:t>to change unacceptable behavior.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127453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Benefits of Corrective Action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950720"/>
            <a:ext cx="7772400" cy="3108959"/>
          </a:xfrm>
        </p:spPr>
        <p:txBody>
          <a:bodyPr/>
          <a:lstStyle/>
          <a:p>
            <a:pPr marL="457200" indent="-457200">
              <a:buSzPct val="85000"/>
              <a:buFont typeface="Wingdings" pitchFamily="2" charset="2"/>
              <a:buChar char="§"/>
            </a:pPr>
            <a:r>
              <a:rPr lang="en-US" sz="3200" b="1" dirty="0" smtClean="0"/>
              <a:t>Communication</a:t>
            </a:r>
          </a:p>
          <a:p>
            <a:pPr marL="457200" indent="-457200">
              <a:buSzPct val="85000"/>
              <a:buFont typeface="Wingdings" pitchFamily="2" charset="2"/>
              <a:buChar char="§"/>
            </a:pPr>
            <a:r>
              <a:rPr lang="en-US" sz="3200" b="1" dirty="0" smtClean="0"/>
              <a:t>Provides Opportunity to Adjust</a:t>
            </a:r>
          </a:p>
          <a:p>
            <a:pPr marL="457200" indent="-457200">
              <a:buSzPct val="85000"/>
              <a:buFont typeface="Wingdings" pitchFamily="2" charset="2"/>
              <a:buChar char="§"/>
            </a:pPr>
            <a:r>
              <a:rPr lang="en-US" sz="3200" b="1" dirty="0" smtClean="0"/>
              <a:t>Accountability</a:t>
            </a:r>
          </a:p>
          <a:p>
            <a:pPr marL="457200" indent="-457200">
              <a:buSzPct val="85000"/>
              <a:buFont typeface="Wingdings" pitchFamily="2" charset="2"/>
              <a:buChar char="§"/>
            </a:pPr>
            <a:r>
              <a:rPr lang="en-US" sz="3200" b="1" dirty="0" smtClean="0"/>
              <a:t>Standardizes Process</a:t>
            </a:r>
          </a:p>
        </p:txBody>
      </p:sp>
    </p:spTree>
    <p:extLst>
      <p:ext uri="{BB962C8B-B14F-4D97-AF65-F5344CB8AC3E}">
        <p14:creationId xmlns:p14="http://schemas.microsoft.com/office/powerpoint/2010/main" val="428003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Disciplinary Actions are . . 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822" y="1536627"/>
            <a:ext cx="7772400" cy="4023666"/>
          </a:xfrm>
        </p:spPr>
        <p:txBody>
          <a:bodyPr/>
          <a:lstStyle/>
          <a:p>
            <a:pPr marL="457200" indent="-457200">
              <a:buSzTx/>
              <a:buNone/>
            </a:pPr>
            <a:r>
              <a:rPr lang="en-US" b="1" dirty="0" smtClean="0">
                <a:cs typeface="Times New Roman" pitchFamily="18" charset="0"/>
              </a:rPr>
              <a:t>Formal, pay affecting actions, taken when either </a:t>
            </a:r>
          </a:p>
          <a:p>
            <a:pPr marL="1381125" lvl="1" indent="-466725"/>
            <a:r>
              <a:rPr lang="en-US" sz="2600" b="1" dirty="0" smtClean="0">
                <a:cs typeface="Times New Roman" pitchFamily="18" charset="0"/>
              </a:rPr>
              <a:t>corrective measures fail to correct  problem OR </a:t>
            </a:r>
          </a:p>
          <a:p>
            <a:pPr marL="1381125" lvl="1" indent="-466725"/>
            <a:r>
              <a:rPr lang="en-US" sz="2600" b="1" dirty="0" smtClean="0">
                <a:cs typeface="Times New Roman" pitchFamily="18" charset="0"/>
              </a:rPr>
              <a:t>seriousness of offense warrants more formal measures  </a:t>
            </a:r>
          </a:p>
          <a:p>
            <a:pPr marL="457200" indent="-457200">
              <a:buSzTx/>
              <a:buNone/>
            </a:pPr>
            <a:endParaRPr lang="en-US" b="1" dirty="0" smtClean="0">
              <a:cs typeface="Times New Roman" pitchFamily="18" charset="0"/>
            </a:endParaRPr>
          </a:p>
          <a:p>
            <a:pPr marL="457200" indent="-457200">
              <a:buSzTx/>
              <a:buNone/>
            </a:pPr>
            <a:r>
              <a:rPr lang="en-US" b="1" dirty="0" smtClean="0">
                <a:cs typeface="Times New Roman" pitchFamily="18" charset="0"/>
              </a:rPr>
              <a:t>Imposed only by </a:t>
            </a:r>
            <a:r>
              <a:rPr lang="en-US" b="1" u="sng" dirty="0" smtClean="0">
                <a:cs typeface="Times New Roman" pitchFamily="18" charset="0"/>
              </a:rPr>
              <a:t>appointing authority</a:t>
            </a:r>
            <a:r>
              <a:rPr lang="en-US" b="1" dirty="0" smtClean="0">
                <a:cs typeface="Times New Roman" pitchFamily="18" charset="0"/>
              </a:rPr>
              <a:t> </a:t>
            </a:r>
            <a:br>
              <a:rPr lang="en-US" b="1" dirty="0" smtClean="0">
                <a:cs typeface="Times New Roman" pitchFamily="18" charset="0"/>
              </a:rPr>
            </a:br>
            <a:r>
              <a:rPr lang="en-US" b="1" i="1" dirty="0" smtClean="0">
                <a:cs typeface="Times New Roman" pitchFamily="18" charset="0"/>
              </a:rPr>
              <a:t>(per BPPM 60.10. See HRS webpage to find out who the AA for your area is)</a:t>
            </a:r>
          </a:p>
        </p:txBody>
      </p:sp>
    </p:spTree>
    <p:extLst>
      <p:ext uri="{BB962C8B-B14F-4D97-AF65-F5344CB8AC3E}">
        <p14:creationId xmlns:p14="http://schemas.microsoft.com/office/powerpoint/2010/main" val="1896919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Progressive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2072640"/>
            <a:ext cx="7772400" cy="4001095"/>
          </a:xfrm>
        </p:spPr>
        <p:txBody>
          <a:bodyPr/>
          <a:lstStyle/>
          <a:p>
            <a:pPr marL="457200" indent="-457200">
              <a:buSzTx/>
              <a:buFont typeface="Wingdings" pitchFamily="2" charset="2"/>
              <a:buChar char="§"/>
            </a:pPr>
            <a:r>
              <a:rPr lang="en-US" sz="2800" b="1" dirty="0" smtClean="0"/>
              <a:t>Typically, both corrective and disciplinary actions are “</a:t>
            </a:r>
            <a:r>
              <a:rPr lang="en-US" sz="2800" b="1" i="1" dirty="0" smtClean="0"/>
              <a:t>progressive</a:t>
            </a:r>
            <a:r>
              <a:rPr lang="en-US" sz="2800" b="1" dirty="0" smtClean="0"/>
              <a:t>”  -- starting at the lowest level, and then progressing up the steps.</a:t>
            </a:r>
          </a:p>
          <a:p>
            <a:pPr marL="457200" indent="-457200">
              <a:buSzTx/>
              <a:buFont typeface="Wingdings" pitchFamily="2" charset="2"/>
              <a:buChar char="§"/>
            </a:pPr>
            <a:endParaRPr lang="en-US" sz="2800" b="1" dirty="0" smtClean="0"/>
          </a:p>
          <a:p>
            <a:pPr marL="457200" indent="-457200">
              <a:buSzTx/>
              <a:buFont typeface="Wingdings" pitchFamily="2" charset="2"/>
              <a:buChar char="§"/>
            </a:pPr>
            <a:r>
              <a:rPr lang="en-US" sz="2800" b="1" i="1" dirty="0" smtClean="0"/>
              <a:t>However</a:t>
            </a:r>
            <a:r>
              <a:rPr lang="en-US" sz="2800" b="1" dirty="0" smtClean="0"/>
              <a:t>, this depends on the specifics of each case</a:t>
            </a:r>
          </a:p>
          <a:p>
            <a:pPr>
              <a:buFont typeface="Wingdings" pitchFamily="2" charset="2"/>
              <a:buChar char="§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99561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Progression of Corrective Action</a:t>
            </a:r>
            <a:endParaRPr lang="en-US" sz="3600" dirty="0"/>
          </a:p>
        </p:txBody>
      </p:sp>
      <p:graphicFrame>
        <p:nvGraphicFramePr>
          <p:cNvPr id="25" name="Diagram 24"/>
          <p:cNvGraphicFramePr/>
          <p:nvPr>
            <p:extLst/>
          </p:nvPr>
        </p:nvGraphicFramePr>
        <p:xfrm>
          <a:off x="932896" y="1676400"/>
          <a:ext cx="7197552" cy="4653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5195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Addressing Performance Issues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543943"/>
            <a:ext cx="7772400" cy="4493538"/>
          </a:xfrm>
        </p:spPr>
        <p:txBody>
          <a:bodyPr/>
          <a:lstStyle/>
          <a:p>
            <a:pPr marL="742950" indent="-563563">
              <a:buFontTx/>
              <a:buNone/>
            </a:pPr>
            <a:endParaRPr lang="en-US" sz="2400" dirty="0" smtClean="0"/>
          </a:p>
          <a:p>
            <a:pPr marL="463550" indent="-463550">
              <a:buSzTx/>
              <a:buFont typeface="Wingdings" pitchFamily="2" charset="2"/>
              <a:buChar char="§"/>
            </a:pPr>
            <a:r>
              <a:rPr lang="en-US" sz="2800" b="1" dirty="0" smtClean="0"/>
              <a:t>Meet with employee in person</a:t>
            </a:r>
          </a:p>
          <a:p>
            <a:pPr marL="463550" indent="-463550">
              <a:buSzTx/>
              <a:buFont typeface="Wingdings" pitchFamily="2" charset="2"/>
              <a:buChar char="§"/>
            </a:pPr>
            <a:r>
              <a:rPr lang="en-US" sz="2800" b="1" dirty="0" smtClean="0"/>
              <a:t>Consider setting/location</a:t>
            </a:r>
          </a:p>
          <a:p>
            <a:pPr marL="463550" indent="-463550">
              <a:buSzTx/>
              <a:buFont typeface="Wingdings" pitchFamily="2" charset="2"/>
              <a:buChar char="§"/>
            </a:pPr>
            <a:r>
              <a:rPr lang="en-US" sz="2800" b="1" dirty="0" smtClean="0"/>
              <a:t>State concerns/issues clearly </a:t>
            </a:r>
          </a:p>
          <a:p>
            <a:pPr marL="463550" indent="-463550">
              <a:buSzTx/>
              <a:buFont typeface="Wingdings" pitchFamily="2" charset="2"/>
              <a:buChar char="§"/>
            </a:pPr>
            <a:r>
              <a:rPr lang="en-US" sz="2800" b="1" dirty="0" smtClean="0"/>
              <a:t>Focus on behavior, not person</a:t>
            </a:r>
          </a:p>
          <a:p>
            <a:pPr marL="463550" indent="-463550">
              <a:buSzTx/>
              <a:buFont typeface="Wingdings" pitchFamily="2" charset="2"/>
              <a:buChar char="§"/>
            </a:pPr>
            <a:r>
              <a:rPr lang="en-US" sz="2800" b="1" dirty="0" smtClean="0"/>
              <a:t>Indicate seriousness of problem</a:t>
            </a:r>
          </a:p>
          <a:p>
            <a:pPr marL="463550" indent="-463550">
              <a:buSzTx/>
              <a:buFont typeface="Wingdings" pitchFamily="2" charset="2"/>
              <a:buChar char="§"/>
            </a:pPr>
            <a:r>
              <a:rPr lang="en-US" sz="2800" b="1" dirty="0" smtClean="0"/>
              <a:t>Clarify expectations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6873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Clear Rules &amp; Guidelines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2052319"/>
            <a:ext cx="6858726" cy="4880310"/>
          </a:xfrm>
        </p:spPr>
        <p:txBody>
          <a:bodyPr/>
          <a:lstStyle/>
          <a:p>
            <a:pPr marL="0" indent="0" defTabSz="173038">
              <a:buSzTx/>
              <a:buFontTx/>
              <a:buNone/>
            </a:pPr>
            <a:r>
              <a:rPr lang="en-US" sz="3200" b="1" dirty="0" smtClean="0"/>
              <a:t>Are more effective when they are: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 smtClean="0"/>
          </a:p>
          <a:p>
            <a:pPr marL="1377950" lvl="1" indent="-465138" defTabSz="173038"/>
            <a:r>
              <a:rPr lang="en-US" sz="3000" b="1" dirty="0" smtClean="0"/>
              <a:t>Needed</a:t>
            </a:r>
            <a:r>
              <a:rPr lang="en-US" sz="3000" b="1" u="sng" dirty="0" smtClean="0"/>
              <a:t> </a:t>
            </a:r>
          </a:p>
          <a:p>
            <a:pPr marL="1377950" lvl="1" indent="-465138" defTabSz="173038"/>
            <a:r>
              <a:rPr lang="en-US" sz="3000" b="1" dirty="0" smtClean="0"/>
              <a:t>Communicated</a:t>
            </a:r>
          </a:p>
          <a:p>
            <a:pPr marL="1377950" lvl="1" indent="-465138" defTabSz="173038"/>
            <a:r>
              <a:rPr lang="en-US" sz="3000" b="1" dirty="0" smtClean="0"/>
              <a:t>Understood </a:t>
            </a:r>
          </a:p>
          <a:p>
            <a:pPr marL="1377950" lvl="1" indent="-465138" defTabSz="173038"/>
            <a:r>
              <a:rPr lang="en-US" sz="3000" b="1" dirty="0" smtClean="0"/>
              <a:t>Written/Recorded </a:t>
            </a:r>
          </a:p>
          <a:p>
            <a:pPr marL="1377950" lvl="1" indent="-465138" defTabSz="173038"/>
            <a:r>
              <a:rPr lang="en-US" sz="3000" b="1" dirty="0" smtClean="0"/>
              <a:t>Applied equally</a:t>
            </a:r>
          </a:p>
          <a:p>
            <a:pPr marL="1377950" lvl="1" indent="-465138" defTabSz="173038"/>
            <a:r>
              <a:rPr lang="en-US" sz="3000" b="1" dirty="0" smtClean="0"/>
              <a:t>Enforced</a:t>
            </a:r>
          </a:p>
          <a:p>
            <a:pPr marL="1377950" lvl="1" indent="-465138" defTabSz="173038"/>
            <a:endParaRPr lang="en-US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732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Department Expectations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940559"/>
            <a:ext cx="7417526" cy="4896212"/>
          </a:xfrm>
        </p:spPr>
        <p:txBody>
          <a:bodyPr/>
          <a:lstStyle/>
          <a:p>
            <a:pPr marL="457200" indent="-457200">
              <a:buSzTx/>
              <a:buNone/>
            </a:pPr>
            <a:r>
              <a:rPr lang="en-US" sz="3200" b="1" dirty="0" smtClean="0"/>
              <a:t>Typical examples of department expectations:</a:t>
            </a:r>
          </a:p>
          <a:p>
            <a:pPr marL="457200" indent="-457200">
              <a:buSzTx/>
            </a:pPr>
            <a:endParaRPr lang="en-US" sz="1050" b="1" dirty="0" smtClean="0"/>
          </a:p>
          <a:p>
            <a:pPr marL="914400" lvl="4" indent="-457200">
              <a:buFont typeface="Wingdings" pitchFamily="2" charset="2"/>
              <a:buChar char="§"/>
            </a:pPr>
            <a:r>
              <a:rPr lang="en-US" sz="3000" b="1" dirty="0" smtClean="0">
                <a:latin typeface="Stone Sans" pitchFamily="34" charset="0"/>
              </a:rPr>
              <a:t>Hours of work</a:t>
            </a:r>
          </a:p>
          <a:p>
            <a:pPr marL="914400" lvl="4" indent="-457200">
              <a:buFont typeface="Wingdings" pitchFamily="2" charset="2"/>
              <a:buChar char="§"/>
            </a:pPr>
            <a:r>
              <a:rPr lang="en-US" sz="3000" b="1" dirty="0" smtClean="0">
                <a:latin typeface="Stone Sans" pitchFamily="34" charset="0"/>
              </a:rPr>
              <a:t>Overtime rules</a:t>
            </a:r>
          </a:p>
          <a:p>
            <a:pPr marL="914400" lvl="4" indent="-457200">
              <a:buFont typeface="Wingdings" pitchFamily="2" charset="2"/>
              <a:buChar char="§"/>
            </a:pPr>
            <a:r>
              <a:rPr lang="en-US" sz="3000" b="1" dirty="0" smtClean="0">
                <a:latin typeface="Stone Sans" pitchFamily="34" charset="0"/>
              </a:rPr>
              <a:t>Dress Code</a:t>
            </a:r>
          </a:p>
          <a:p>
            <a:pPr marL="914400" lvl="4" indent="-457200">
              <a:buFont typeface="Wingdings" pitchFamily="2" charset="2"/>
              <a:buChar char="§"/>
            </a:pPr>
            <a:r>
              <a:rPr lang="en-US" sz="3000" b="1" dirty="0" smtClean="0">
                <a:latin typeface="Stone Sans" pitchFamily="34" charset="0"/>
              </a:rPr>
              <a:t>Requesting annual leave </a:t>
            </a:r>
          </a:p>
          <a:p>
            <a:pPr marL="914400" lvl="4" indent="-457200">
              <a:buFont typeface="Wingdings" pitchFamily="2" charset="2"/>
              <a:buChar char="§"/>
            </a:pPr>
            <a:r>
              <a:rPr lang="en-US" sz="3000" b="1" dirty="0" smtClean="0">
                <a:latin typeface="Stone Sans" pitchFamily="34" charset="0"/>
              </a:rPr>
              <a:t>Call-in procedures for sick leave</a:t>
            </a:r>
          </a:p>
          <a:p>
            <a:pPr marL="457200" indent="-457200">
              <a:buFontTx/>
              <a:buNone/>
            </a:pPr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50826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Identifying a Performance Deficiency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757680"/>
            <a:ext cx="7772400" cy="4708981"/>
          </a:xfrm>
        </p:spPr>
        <p:txBody>
          <a:bodyPr/>
          <a:lstStyle/>
          <a:p>
            <a:pPr marL="457200" indent="-40005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400" b="1" u="sng" dirty="0" smtClean="0"/>
              <a:t>Review the following</a:t>
            </a:r>
            <a:r>
              <a:rPr lang="en-US" sz="2400" b="1" dirty="0" smtClean="0"/>
              <a:t>:</a:t>
            </a:r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400" b="1" dirty="0" smtClean="0"/>
              <a:t>Position description, goals and expectations </a:t>
            </a:r>
          </a:p>
          <a:p>
            <a:pPr marL="1031875" lvl="1" indent="-342900">
              <a:lnSpc>
                <a:spcPct val="85000"/>
              </a:lnSpc>
            </a:pPr>
            <a:r>
              <a:rPr lang="en-US" b="1" dirty="0" smtClean="0"/>
              <a:t>Current and accurate?</a:t>
            </a:r>
          </a:p>
          <a:p>
            <a:pPr marL="1031875" lvl="1" indent="-342900">
              <a:lnSpc>
                <a:spcPct val="85000"/>
              </a:lnSpc>
            </a:pPr>
            <a:endParaRPr lang="en-US" b="1" dirty="0" smtClean="0"/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400" b="1" dirty="0" smtClean="0"/>
              <a:t>Last Performance Reviews or Annual Review </a:t>
            </a:r>
          </a:p>
          <a:p>
            <a:pPr marL="1035050" indent="-346075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400" b="1" dirty="0" smtClean="0"/>
              <a:t>BU employees do not have</a:t>
            </a:r>
          </a:p>
          <a:p>
            <a:pPr marL="1035050" indent="-346075">
              <a:lnSpc>
                <a:spcPct val="85000"/>
              </a:lnSpc>
              <a:buSzTx/>
              <a:buFont typeface="Wingdings" pitchFamily="2" charset="2"/>
              <a:buChar char="§"/>
            </a:pPr>
            <a:endParaRPr lang="en-US" sz="2400" b="1" dirty="0" smtClean="0"/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400" b="1" dirty="0" smtClean="0"/>
              <a:t>Applicable policies/procedures both university and departmental:</a:t>
            </a:r>
          </a:p>
          <a:p>
            <a:pPr marL="1031875" lvl="1" indent="-342900">
              <a:lnSpc>
                <a:spcPct val="85000"/>
              </a:lnSpc>
            </a:pPr>
            <a:r>
              <a:rPr lang="en-US" b="1" dirty="0" smtClean="0"/>
              <a:t>How was it communicated to staff?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993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Examples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1971040"/>
            <a:ext cx="7934234" cy="3939540"/>
          </a:xfrm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 Your employee Jane Doe Smith is the receptionist for the department. Her work schedule is 8 am to 5 pm. For the last month she arrives to work around 8:15 am.</a:t>
            </a:r>
          </a:p>
          <a:p>
            <a:pPr algn="ctr">
              <a:buNone/>
            </a:pPr>
            <a:endParaRPr lang="en-US" sz="2800" b="1" dirty="0" smtClean="0"/>
          </a:p>
          <a:p>
            <a:pPr algn="ctr">
              <a:buNone/>
            </a:pPr>
            <a:r>
              <a:rPr lang="en-US" sz="2800" b="1" dirty="0" smtClean="0"/>
              <a:t>How would you address the situation?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590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440" y="1543943"/>
            <a:ext cx="7974874" cy="4031873"/>
          </a:xfrm>
        </p:spPr>
        <p:txBody>
          <a:bodyPr/>
          <a:lstStyle/>
          <a:p>
            <a:endParaRPr lang="en-US" sz="2400" dirty="0" smtClean="0"/>
          </a:p>
          <a:p>
            <a:pPr algn="ctr">
              <a:buNone/>
            </a:pPr>
            <a:r>
              <a:rPr lang="en-US" sz="2800" b="1" dirty="0" smtClean="0"/>
              <a:t> Your employee Jane Doe Smith continues to be late to work. She is now taking longer breaks and extending her lunch period.  </a:t>
            </a:r>
          </a:p>
          <a:p>
            <a:pPr algn="ctr"/>
            <a:endParaRPr lang="en-US" sz="2800" b="1" dirty="0" smtClean="0"/>
          </a:p>
          <a:p>
            <a:pPr algn="ctr">
              <a:buNone/>
            </a:pPr>
            <a:r>
              <a:rPr lang="en-US" sz="2800" b="1" dirty="0" smtClean="0"/>
              <a:t>How would you handle this situation?</a:t>
            </a:r>
          </a:p>
          <a:p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Examples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85420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The Wrong Way to Document…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2540000"/>
            <a:ext cx="7772400" cy="2554545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On June 5, met with Joe Adams, </a:t>
            </a:r>
            <a:r>
              <a:rPr lang="en-US" sz="2800" b="1" smtClean="0"/>
              <a:t>verbally counseled about </a:t>
            </a:r>
            <a:r>
              <a:rPr lang="en-US" sz="2800" b="1" dirty="0" smtClean="0"/>
              <a:t>improper behavior.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As written – will you remember the “behavior”?</a:t>
            </a:r>
          </a:p>
        </p:txBody>
      </p:sp>
    </p:spTree>
    <p:extLst>
      <p:ext uri="{BB962C8B-B14F-4D97-AF65-F5344CB8AC3E}">
        <p14:creationId xmlns:p14="http://schemas.microsoft.com/office/powerpoint/2010/main" val="142156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The Right way…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930399"/>
            <a:ext cx="7772400" cy="2862322"/>
          </a:xfrm>
        </p:spPr>
        <p:txBody>
          <a:bodyPr/>
          <a:lstStyle/>
          <a:p>
            <a:pPr marL="463550" indent="-463550"/>
            <a:endParaRPr lang="en-US" sz="2400" dirty="0" smtClean="0"/>
          </a:p>
          <a:p>
            <a:pPr marL="463550" indent="-463550" algn="ctr">
              <a:buNone/>
            </a:pPr>
            <a:r>
              <a:rPr lang="en-US" sz="2800" b="1" dirty="0" smtClean="0"/>
              <a:t>     On June 5, Joe Adams was verbally warned about his inability to meet deadlines and failure to come into work at his designated start time(s) on dates(s).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111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14" y="914400"/>
            <a:ext cx="77724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Another Wrong Way 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2326640"/>
            <a:ext cx="7772400" cy="1692771"/>
          </a:xfrm>
        </p:spPr>
        <p:txBody>
          <a:bodyPr/>
          <a:lstStyle/>
          <a:p>
            <a:pPr marL="457200" indent="-457200">
              <a:buNone/>
            </a:pPr>
            <a:r>
              <a:rPr lang="en-US" sz="2800" b="1" dirty="0" smtClean="0"/>
              <a:t>Joe Adams is unable to do his job.</a:t>
            </a:r>
          </a:p>
          <a:p>
            <a:pPr marL="457200" indent="-457200"/>
            <a:endParaRPr lang="en-US" sz="2800" b="1" dirty="0" smtClean="0"/>
          </a:p>
          <a:p>
            <a:pPr marL="457200" indent="-457200">
              <a:buNone/>
            </a:pPr>
            <a:r>
              <a:rPr lang="en-US" sz="2800" b="1" dirty="0" smtClean="0"/>
              <a:t>How would you correct this note?</a:t>
            </a:r>
          </a:p>
        </p:txBody>
      </p:sp>
    </p:spTree>
    <p:extLst>
      <p:ext uri="{BB962C8B-B14F-4D97-AF65-F5344CB8AC3E}">
        <p14:creationId xmlns:p14="http://schemas.microsoft.com/office/powerpoint/2010/main" val="522866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The Right Way…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2072640"/>
            <a:ext cx="7772400" cy="1815882"/>
          </a:xfrm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Joe Adams did not complete xyz project by the established deadline of date and has been late to work by more then 15 minutes on date, date and date.</a:t>
            </a:r>
          </a:p>
        </p:txBody>
      </p:sp>
    </p:spTree>
    <p:extLst>
      <p:ext uri="{BB962C8B-B14F-4D97-AF65-F5344CB8AC3E}">
        <p14:creationId xmlns:p14="http://schemas.microsoft.com/office/powerpoint/2010/main" val="1556284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Examples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543943"/>
            <a:ext cx="7772400" cy="4160113"/>
          </a:xfrm>
        </p:spPr>
        <p:txBody>
          <a:bodyPr/>
          <a:lstStyle/>
          <a:p>
            <a:endParaRPr lang="en-US" sz="2400" dirty="0" smtClean="0"/>
          </a:p>
          <a:p>
            <a:pPr>
              <a:buNone/>
            </a:pPr>
            <a:r>
              <a:rPr lang="en-US" sz="2800" b="1" dirty="0" smtClean="0"/>
              <a:t>Employee John Smith has been absent on a regular basis and late for work without calling in to you.</a:t>
            </a:r>
          </a:p>
          <a:p>
            <a:pPr lvl="1">
              <a:buNone/>
            </a:pPr>
            <a:endParaRPr lang="en-US" sz="2800" b="1" dirty="0" smtClean="0"/>
          </a:p>
          <a:p>
            <a:pPr lvl="1" indent="-6350"/>
            <a:r>
              <a:rPr lang="en-US" sz="2800" b="1" dirty="0" smtClean="0"/>
              <a:t>Last month you issued him a Notice of Counseling for similar behavior. </a:t>
            </a:r>
          </a:p>
          <a:p>
            <a:pPr lvl="1" indent="-6350">
              <a:buNone/>
            </a:pPr>
            <a:endParaRPr lang="en-US" sz="2800" b="1" dirty="0" smtClean="0"/>
          </a:p>
          <a:p>
            <a:pPr lvl="1" indent="-6350"/>
            <a:r>
              <a:rPr lang="en-US" sz="2800" b="1" dirty="0" smtClean="0"/>
              <a:t>How would you handle this situation?</a:t>
            </a:r>
          </a:p>
        </p:txBody>
      </p:sp>
    </p:spTree>
    <p:extLst>
      <p:ext uri="{BB962C8B-B14F-4D97-AF65-F5344CB8AC3E}">
        <p14:creationId xmlns:p14="http://schemas.microsoft.com/office/powerpoint/2010/main" val="607893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01914" y="1686561"/>
            <a:ext cx="7772400" cy="4581767"/>
          </a:xfrm>
        </p:spPr>
        <p:txBody>
          <a:bodyPr/>
          <a:lstStyle/>
          <a:p>
            <a:pPr marL="571500" indent="-392113">
              <a:buFontTx/>
              <a:buNone/>
            </a:pPr>
            <a:endParaRPr lang="en-US" sz="2400" dirty="0" smtClean="0"/>
          </a:p>
          <a:p>
            <a:pPr marL="458788" indent="-458788">
              <a:buSzTx/>
              <a:buNone/>
            </a:pPr>
            <a:r>
              <a:rPr lang="en-US" sz="3000" b="1" dirty="0" smtClean="0"/>
              <a:t>Let the employee respond</a:t>
            </a:r>
          </a:p>
          <a:p>
            <a:pPr marL="914400" lvl="1" indent="-447675"/>
            <a:r>
              <a:rPr lang="en-US" sz="2800" b="1" dirty="0" smtClean="0"/>
              <a:t>Listen			</a:t>
            </a:r>
          </a:p>
          <a:p>
            <a:pPr marL="914400" lvl="1" indent="-447675"/>
            <a:r>
              <a:rPr lang="en-US" sz="2800" b="1" dirty="0" smtClean="0"/>
              <a:t>Don’t Interrupt</a:t>
            </a:r>
          </a:p>
          <a:p>
            <a:pPr marL="914400" lvl="1" indent="-447675"/>
            <a:r>
              <a:rPr lang="en-US" sz="2800" b="1" dirty="0" smtClean="0"/>
              <a:t>Don’t lose your temper</a:t>
            </a:r>
          </a:p>
          <a:p>
            <a:pPr marL="914400" lvl="1" indent="-447675"/>
            <a:r>
              <a:rPr lang="en-US" sz="2800" b="1" dirty="0" smtClean="0"/>
              <a:t>Don’t argue</a:t>
            </a:r>
          </a:p>
          <a:p>
            <a:pPr marL="463550" indent="-463550">
              <a:buSzTx/>
              <a:buNone/>
            </a:pPr>
            <a:r>
              <a:rPr lang="en-US" sz="3000" b="1" dirty="0" smtClean="0"/>
              <a:t>Consider/Reconsider course of action based on employee input</a:t>
            </a:r>
          </a:p>
          <a:p>
            <a:endParaRPr 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black">
          <a:xfrm>
            <a:off x="0" y="914400"/>
            <a:ext cx="9144000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StoneSans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Lucida Sans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Lucida Sans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Lucida Sans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During a Corrective Action Meeting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68797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84023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Progression of Disciplinary Action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b="0" i="1" dirty="0" smtClean="0">
                <a:solidFill>
                  <a:schemeClr val="accent1">
                    <a:lumMod val="75000"/>
                  </a:schemeClr>
                </a:solidFill>
              </a:rPr>
              <a:t>(Appointing Authority)</a:t>
            </a:r>
            <a:endParaRPr lang="en-US" dirty="0"/>
          </a:p>
        </p:txBody>
      </p:sp>
      <p:graphicFrame>
        <p:nvGraphicFramePr>
          <p:cNvPr id="14" name="Diagram 13"/>
          <p:cNvGraphicFramePr/>
          <p:nvPr>
            <p:extLst/>
          </p:nvPr>
        </p:nvGraphicFramePr>
        <p:xfrm>
          <a:off x="825176" y="2123440"/>
          <a:ext cx="7283238" cy="4291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117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Tips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1914" y="1869440"/>
            <a:ext cx="7772400" cy="4043680"/>
          </a:xfrm>
        </p:spPr>
        <p:txBody>
          <a:bodyPr/>
          <a:lstStyle/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800" b="1" dirty="0" smtClean="0"/>
              <a:t>Apply discipline consistently, fairly and impartially</a:t>
            </a:r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800" b="1" dirty="0" smtClean="0"/>
              <a:t>Set a good example</a:t>
            </a:r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800" b="1" dirty="0" smtClean="0"/>
              <a:t>Don’t “save up” concerns</a:t>
            </a:r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800" b="1" dirty="0" smtClean="0"/>
              <a:t>Treat every case as if it will be appealed </a:t>
            </a:r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800" b="1" dirty="0" smtClean="0"/>
              <a:t>Praise in public—criticize in private</a:t>
            </a:r>
          </a:p>
          <a:p>
            <a:pPr marL="457200" indent="-457200">
              <a:lnSpc>
                <a:spcPct val="85000"/>
              </a:lnSpc>
              <a:buSzTx/>
              <a:buFont typeface="Wingdings" pitchFamily="2" charset="2"/>
              <a:buChar char="§"/>
            </a:pPr>
            <a:r>
              <a:rPr lang="en-US" sz="2800" b="1" dirty="0" smtClean="0"/>
              <a:t>Contact HRS for guidance</a:t>
            </a:r>
          </a:p>
        </p:txBody>
      </p:sp>
    </p:spTree>
    <p:extLst>
      <p:ext uri="{BB962C8B-B14F-4D97-AF65-F5344CB8AC3E}">
        <p14:creationId xmlns:p14="http://schemas.microsoft.com/office/powerpoint/2010/main" val="32116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Things to be Aware of…</a:t>
            </a:r>
            <a:endParaRPr lang="en-US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01914" y="2052320"/>
            <a:ext cx="6025606" cy="2862322"/>
          </a:xfrm>
        </p:spPr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Notice of Investigation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Timeliness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Double Discipline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Due Process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Union Contract</a:t>
            </a:r>
          </a:p>
        </p:txBody>
      </p:sp>
    </p:spTree>
    <p:extLst>
      <p:ext uri="{BB962C8B-B14F-4D97-AF65-F5344CB8AC3E}">
        <p14:creationId xmlns:p14="http://schemas.microsoft.com/office/powerpoint/2010/main" val="3059056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Notice of Investigation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981200"/>
            <a:ext cx="7772400" cy="326243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800" b="1" dirty="0" smtClean="0"/>
              <a:t>Depending on the issue/situation a </a:t>
            </a:r>
            <a:r>
              <a:rPr lang="en-US" sz="2800" b="1" i="1" dirty="0" smtClean="0"/>
              <a:t>Notice of Investigation (NOI)</a:t>
            </a:r>
            <a:r>
              <a:rPr lang="en-US" sz="2800" b="1" dirty="0" smtClean="0"/>
              <a:t> may be appropriate to give. 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800" b="1" dirty="0" smtClean="0"/>
              <a:t>Bargaining unit covered employees must receive a written NOI within 10 working days from the date the supervisor or manager becomes aware of the situation.</a:t>
            </a:r>
          </a:p>
        </p:txBody>
      </p:sp>
    </p:spTree>
    <p:extLst>
      <p:ext uri="{BB962C8B-B14F-4D97-AF65-F5344CB8AC3E}">
        <p14:creationId xmlns:p14="http://schemas.microsoft.com/office/powerpoint/2010/main" val="1489044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More…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1914" y="1798321"/>
            <a:ext cx="7772400" cy="3570208"/>
          </a:xfrm>
        </p:spPr>
        <p:txBody>
          <a:bodyPr/>
          <a:lstStyle/>
          <a:p>
            <a:pPr indent="-344488">
              <a:buNone/>
            </a:pPr>
            <a:r>
              <a:rPr lang="en-US" sz="2800" b="1" dirty="0" smtClean="0"/>
              <a:t>Samples of Investigations:</a:t>
            </a:r>
          </a:p>
          <a:p>
            <a:pPr marL="463550" indent="-463550">
              <a:buFont typeface="Wingdings" pitchFamily="2" charset="2"/>
              <a:buChar char="§"/>
            </a:pPr>
            <a:r>
              <a:rPr lang="en-US" sz="2800" b="1" dirty="0" smtClean="0"/>
              <a:t>Allegations of inappropriate use of state resources</a:t>
            </a:r>
          </a:p>
          <a:p>
            <a:pPr marL="463550" indent="-463550">
              <a:buFont typeface="Wingdings" pitchFamily="2" charset="2"/>
              <a:buChar char="§"/>
            </a:pPr>
            <a:r>
              <a:rPr lang="en-US" sz="2800" b="1" dirty="0" smtClean="0"/>
              <a:t>Allegation of workplace violence</a:t>
            </a:r>
          </a:p>
          <a:p>
            <a:pPr marL="463550" indent="-463550">
              <a:buFont typeface="Wingdings" pitchFamily="2" charset="2"/>
              <a:buChar char="§"/>
            </a:pPr>
            <a:r>
              <a:rPr lang="en-US" sz="2800" b="1" dirty="0" smtClean="0"/>
              <a:t>Office for Equal Opportunity (OEO): Allegation of harassment or discrimination</a:t>
            </a:r>
          </a:p>
        </p:txBody>
      </p:sp>
    </p:spTree>
    <p:extLst>
      <p:ext uri="{BB962C8B-B14F-4D97-AF65-F5344CB8AC3E}">
        <p14:creationId xmlns:p14="http://schemas.microsoft.com/office/powerpoint/2010/main" val="1950839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Double Discipline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2245360"/>
            <a:ext cx="7772400" cy="1384995"/>
          </a:xfrm>
        </p:spPr>
        <p:txBody>
          <a:bodyPr/>
          <a:lstStyle/>
          <a:p>
            <a:pPr marL="514350" indent="-514350">
              <a:buFont typeface="Wingdings" pitchFamily="2" charset="2"/>
              <a:buChar char="§"/>
            </a:pPr>
            <a:r>
              <a:rPr lang="en-US" sz="2800" b="1" dirty="0" smtClean="0"/>
              <a:t>Cannot discipline for conduct which was previously addressed as corrective action (verbal or written).</a:t>
            </a:r>
          </a:p>
        </p:txBody>
      </p:sp>
    </p:spTree>
    <p:extLst>
      <p:ext uri="{BB962C8B-B14F-4D97-AF65-F5344CB8AC3E}">
        <p14:creationId xmlns:p14="http://schemas.microsoft.com/office/powerpoint/2010/main" val="2648028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Considering Disciplinary Action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2021840"/>
            <a:ext cx="7772400" cy="2905411"/>
          </a:xfrm>
        </p:spPr>
        <p:txBody>
          <a:bodyPr/>
          <a:lstStyle/>
          <a:p>
            <a:pPr marL="342900" indent="-3429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Contact HRS for guidance</a:t>
            </a:r>
          </a:p>
          <a:p>
            <a:pPr marL="342900" indent="-3429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Issue a Pre-Disciplinary Notice</a:t>
            </a:r>
          </a:p>
          <a:p>
            <a:pPr marL="342900" indent="-3429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Schedule a Pre-Disciplinary Meeting</a:t>
            </a:r>
          </a:p>
          <a:p>
            <a:pPr marL="342900" indent="-3429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u="sng" dirty="0" smtClean="0"/>
              <a:t>Appointing Authority</a:t>
            </a:r>
            <a:r>
              <a:rPr lang="en-US" sz="2800" b="1" dirty="0" smtClean="0"/>
              <a:t> should attend meeting</a:t>
            </a:r>
          </a:p>
          <a:p>
            <a:pPr marL="342900" indent="-3429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HRS attends the meeting</a:t>
            </a:r>
          </a:p>
        </p:txBody>
      </p:sp>
    </p:spTree>
    <p:extLst>
      <p:ext uri="{BB962C8B-B14F-4D97-AF65-F5344CB8AC3E}">
        <p14:creationId xmlns:p14="http://schemas.microsoft.com/office/powerpoint/2010/main" val="4256169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Examples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179" y="2235200"/>
            <a:ext cx="8102804" cy="2985433"/>
          </a:xfrm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Employee John Smith over the past month has been consistently late for work and on two separate occasions was </a:t>
            </a:r>
            <a:br>
              <a:rPr lang="en-US" sz="2800" b="1" dirty="0" smtClean="0"/>
            </a:br>
            <a:r>
              <a:rPr lang="en-US" sz="2800" b="1" dirty="0" smtClean="0"/>
              <a:t>a no-call no-show.</a:t>
            </a:r>
          </a:p>
          <a:p>
            <a:pPr algn="ctr"/>
            <a:endParaRPr lang="en-US" sz="2800" b="1" dirty="0" smtClean="0"/>
          </a:p>
          <a:p>
            <a:pPr algn="ctr">
              <a:buNone/>
            </a:pPr>
            <a:r>
              <a:rPr lang="en-US" sz="2800" b="1" dirty="0" smtClean="0"/>
              <a:t>How would you handle this situation?</a:t>
            </a:r>
          </a:p>
        </p:txBody>
      </p:sp>
    </p:spTree>
    <p:extLst>
      <p:ext uri="{BB962C8B-B14F-4D97-AF65-F5344CB8AC3E}">
        <p14:creationId xmlns:p14="http://schemas.microsoft.com/office/powerpoint/2010/main" val="2572199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Pre-Disciplinary Meeting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899920"/>
            <a:ext cx="7772400" cy="4038029"/>
          </a:xfrm>
        </p:spPr>
        <p:txBody>
          <a:bodyPr/>
          <a:lstStyle/>
          <a:p>
            <a:pPr marL="457200" indent="-4572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This is the Employee’s meeting</a:t>
            </a:r>
          </a:p>
          <a:p>
            <a:pPr marL="457200" indent="-4572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Employee is allowed to have </a:t>
            </a:r>
            <a:r>
              <a:rPr lang="en-US" sz="2800" b="1" dirty="0"/>
              <a:t>a</a:t>
            </a:r>
            <a:r>
              <a:rPr lang="en-US" sz="2800" b="1" dirty="0" smtClean="0"/>
              <a:t> union representative or co-worker attend</a:t>
            </a:r>
          </a:p>
          <a:p>
            <a:pPr marL="457200" indent="-4572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Meeting is voluntary, employee can respond in writing or not attend</a:t>
            </a:r>
          </a:p>
          <a:p>
            <a:pPr marL="457200" indent="-457200">
              <a:lnSpc>
                <a:spcPct val="85000"/>
              </a:lnSpc>
              <a:buFont typeface="Wingdings" pitchFamily="2" charset="2"/>
              <a:buChar char="§"/>
            </a:pPr>
            <a:r>
              <a:rPr lang="en-US" sz="2800" b="1" dirty="0" smtClean="0"/>
              <a:t>After the meeting, the Appointing Authority makes decision, taking into consideration employee’s input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93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Considerations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798320"/>
            <a:ext cx="7772400" cy="4562871"/>
          </a:xfrm>
        </p:spPr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Does the proposed discipline fit the violation?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Is the proposed discipline likely to correct behavior?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Review prior performance issues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Review performance evaluations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Extenuating circumstances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Seriousness of the offense</a:t>
            </a:r>
          </a:p>
        </p:txBody>
      </p:sp>
    </p:spTree>
    <p:extLst>
      <p:ext uri="{BB962C8B-B14F-4D97-AF65-F5344CB8AC3E}">
        <p14:creationId xmlns:p14="http://schemas.microsoft.com/office/powerpoint/2010/main" val="1147444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Disciplinary Action Letter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818640"/>
            <a:ext cx="7772400" cy="3444240"/>
          </a:xfrm>
        </p:spPr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Action is decided AFTER employee has had the </a:t>
            </a:r>
            <a:r>
              <a:rPr lang="en-US" sz="2800" b="1" i="1" dirty="0" smtClean="0"/>
              <a:t>opportunity</a:t>
            </a:r>
            <a:r>
              <a:rPr lang="en-US" sz="2800" b="1" dirty="0" smtClean="0"/>
              <a:t> to respond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If disciplinary action is decided, the </a:t>
            </a:r>
            <a:r>
              <a:rPr lang="en-US" sz="2800" b="1" u="sng" dirty="0" smtClean="0"/>
              <a:t>appointing authority</a:t>
            </a:r>
            <a:r>
              <a:rPr lang="en-US" sz="2800" b="1" dirty="0" smtClean="0"/>
              <a:t> notifies employee in writing of action.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/>
              <a:t>HRS drafts the letters.</a:t>
            </a:r>
          </a:p>
        </p:txBody>
      </p:sp>
    </p:spTree>
    <p:extLst>
      <p:ext uri="{BB962C8B-B14F-4D97-AF65-F5344CB8AC3E}">
        <p14:creationId xmlns:p14="http://schemas.microsoft.com/office/powerpoint/2010/main" val="253179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ow Would You Handle…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706879"/>
            <a:ext cx="7772400" cy="4991110"/>
          </a:xfrm>
        </p:spPr>
        <p:txBody>
          <a:bodyPr/>
          <a:lstStyle/>
          <a:p>
            <a:pPr marL="63500" indent="0">
              <a:buFontTx/>
              <a:buNone/>
            </a:pPr>
            <a:r>
              <a:rPr lang="en-US" sz="3200" b="1" dirty="0" smtClean="0"/>
              <a:t>Your employee walks off the job without permission:</a:t>
            </a:r>
          </a:p>
          <a:p>
            <a:pPr marL="63500" indent="0">
              <a:buFontTx/>
              <a:buNone/>
            </a:pPr>
            <a:endParaRPr lang="en-US" sz="1000" b="1" dirty="0" smtClean="0"/>
          </a:p>
          <a:p>
            <a:pPr marL="635000" lvl="1" indent="-228600" algn="ctr">
              <a:buNone/>
            </a:pPr>
            <a:r>
              <a:rPr lang="en-US" sz="2800" b="1" dirty="0" smtClean="0"/>
              <a:t>	The employee requests use of annual leave the next day to cover time missed.  </a:t>
            </a:r>
          </a:p>
          <a:p>
            <a:pPr marL="635000" lvl="1" indent="-228600">
              <a:buNone/>
            </a:pPr>
            <a:endParaRPr lang="en-US" sz="2800" b="1" dirty="0" smtClean="0"/>
          </a:p>
          <a:p>
            <a:pPr marL="635000" lvl="1" indent="-228600">
              <a:buNone/>
            </a:pPr>
            <a:endParaRPr lang="en-US" sz="2800" b="1" dirty="0" smtClean="0"/>
          </a:p>
          <a:p>
            <a:pPr marL="635000" lvl="1" indent="-228600" algn="ctr">
              <a:buNone/>
            </a:pPr>
            <a:r>
              <a:rPr lang="en-US" sz="2800" b="1" dirty="0" smtClean="0"/>
              <a:t>Should you approve use of annual leave? </a:t>
            </a:r>
          </a:p>
          <a:p>
            <a:pPr marL="63500" indent="0">
              <a:buFontTx/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361440" y="4533689"/>
            <a:ext cx="713232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56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More…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543943"/>
            <a:ext cx="7772400" cy="3320909"/>
          </a:xfrm>
        </p:spPr>
        <p:txBody>
          <a:bodyPr/>
          <a:lstStyle/>
          <a:p>
            <a:pPr marL="63500" indent="0" algn="ctr">
              <a:buFontTx/>
              <a:buNone/>
            </a:pP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You send your employee home due to inappropriate behavior:</a:t>
            </a:r>
          </a:p>
          <a:p>
            <a:pPr marL="635000" lvl="1" indent="-228600">
              <a:buNone/>
            </a:pPr>
            <a:endParaRPr lang="en-US" sz="2800" b="1" dirty="0" smtClean="0"/>
          </a:p>
          <a:p>
            <a:pPr marL="635000" lvl="1" indent="-228600">
              <a:buNone/>
            </a:pPr>
            <a:endParaRPr lang="en-US" sz="2800" b="1" dirty="0" smtClean="0"/>
          </a:p>
          <a:p>
            <a:pPr marL="635000" lvl="1" indent="-228600" algn="ctr">
              <a:buNone/>
            </a:pPr>
            <a:r>
              <a:rPr lang="en-US" sz="2800" b="1" dirty="0" smtClean="0"/>
              <a:t>Are you required to pay the employee? </a:t>
            </a:r>
          </a:p>
          <a:p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760164" y="3498894"/>
            <a:ext cx="7882568" cy="10099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50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More…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788160"/>
            <a:ext cx="7772400" cy="4442194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b="1" dirty="0" smtClean="0"/>
              <a:t>You gave your employee a pre-disciplinary notice.</a:t>
            </a:r>
          </a:p>
          <a:p>
            <a:pPr marL="0" indent="0">
              <a:buFontTx/>
              <a:buNone/>
            </a:pPr>
            <a:endParaRPr lang="en-US" sz="1600" b="1" dirty="0" smtClean="0"/>
          </a:p>
          <a:p>
            <a:pPr marL="914400" lvl="1" indent="-449263"/>
            <a:r>
              <a:rPr lang="en-US" sz="2800" b="1" dirty="0" smtClean="0"/>
              <a:t>Employee calls in sick the next day, completes Family Medical Leave (FML) paperwork and is approved. </a:t>
            </a:r>
          </a:p>
          <a:p>
            <a:pPr marL="614363" lvl="1">
              <a:buNone/>
            </a:pPr>
            <a:endParaRPr lang="en-US" sz="1600" b="1" dirty="0" smtClean="0"/>
          </a:p>
          <a:p>
            <a:pPr marL="614363" lvl="1">
              <a:buNone/>
            </a:pPr>
            <a:endParaRPr lang="en-US" sz="1600" b="1" dirty="0" smtClean="0"/>
          </a:p>
          <a:p>
            <a:pPr marL="0" lvl="1" indent="11113">
              <a:buNone/>
            </a:pPr>
            <a:r>
              <a:rPr lang="en-US" sz="2800" b="1" dirty="0" smtClean="0"/>
              <a:t>What happens to the pre-disciplinary process?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5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Memo &amp; Letter Templates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869440"/>
            <a:ext cx="7772400" cy="3847207"/>
          </a:xfrm>
        </p:spPr>
        <p:txBody>
          <a:bodyPr/>
          <a:lstStyle/>
          <a:p>
            <a:pPr marL="457200" indent="-457200">
              <a:buSzTx/>
              <a:buFont typeface="Wingdings" pitchFamily="2" charset="2"/>
              <a:buChar char="§"/>
            </a:pPr>
            <a:r>
              <a:rPr lang="en-US" sz="2800" b="1" dirty="0" smtClean="0"/>
              <a:t>HR Consultants are available to provide guidance with employee issues including verbal counseling, and writing corrective action memos or letters.</a:t>
            </a:r>
          </a:p>
          <a:p>
            <a:pPr marL="457200" indent="-457200">
              <a:buSzTx/>
              <a:buFont typeface="Wingdings" pitchFamily="2" charset="2"/>
              <a:buChar char="§"/>
            </a:pPr>
            <a:r>
              <a:rPr lang="en-US" sz="2800" b="1" dirty="0" smtClean="0"/>
              <a:t>HRS and the appointing authority draft disciplinary action letters.</a:t>
            </a:r>
          </a:p>
          <a:p>
            <a:pPr marL="457200" indent="-457200">
              <a:buSzTx/>
              <a:buFont typeface="Wingdings" pitchFamily="2" charset="2"/>
              <a:buChar char="§"/>
            </a:pPr>
            <a:r>
              <a:rPr lang="en-US" sz="2800" b="1" dirty="0" smtClean="0"/>
              <a:t>Web resources are also available in the Managers Section at www.hrs.wsu.edu</a:t>
            </a:r>
          </a:p>
        </p:txBody>
      </p:sp>
    </p:spTree>
    <p:extLst>
      <p:ext uri="{BB962C8B-B14F-4D97-AF65-F5344CB8AC3E}">
        <p14:creationId xmlns:p14="http://schemas.microsoft.com/office/powerpoint/2010/main" val="844914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Probationary &amp; Trial Service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808480"/>
            <a:ext cx="7772400" cy="4125745"/>
          </a:xfrm>
        </p:spPr>
        <p:txBody>
          <a:bodyPr/>
          <a:lstStyle/>
          <a:p>
            <a:pPr marL="463550" indent="-463550">
              <a:buFont typeface="Wingdings" pitchFamily="2" charset="2"/>
              <a:buChar char="§"/>
            </a:pPr>
            <a:r>
              <a:rPr lang="en-US" sz="2200" dirty="0" smtClean="0"/>
              <a:t> </a:t>
            </a:r>
            <a:r>
              <a:rPr lang="en-US" sz="2200" b="1" dirty="0" smtClean="0"/>
              <a:t>Probationary Employees</a:t>
            </a:r>
          </a:p>
          <a:p>
            <a:pPr marL="914400" lvl="1" indent="-452438"/>
            <a:r>
              <a:rPr lang="en-US" sz="2200" b="1" dirty="0" smtClean="0"/>
              <a:t>Performance concerns</a:t>
            </a:r>
          </a:p>
          <a:p>
            <a:pPr marL="1319212" lvl="3" indent="-452438"/>
            <a:r>
              <a:rPr lang="en-US" sz="2200" b="1" dirty="0" smtClean="0"/>
              <a:t>Previously discussed – behavior continues</a:t>
            </a:r>
          </a:p>
          <a:p>
            <a:pPr marL="914400" lvl="1" indent="-452438"/>
            <a:r>
              <a:rPr lang="en-US" sz="2200" b="1" dirty="0" smtClean="0"/>
              <a:t>Requires 1 day written notice (WAC 357-46) </a:t>
            </a:r>
          </a:p>
          <a:p>
            <a:pPr marL="914400" lvl="1" indent="-452438"/>
            <a:r>
              <a:rPr lang="en-US" sz="2200" b="1" dirty="0" smtClean="0"/>
              <a:t>Template of notification letter on HRS website</a:t>
            </a:r>
          </a:p>
          <a:p>
            <a:pPr marL="463550" indent="-463550">
              <a:buFont typeface="Wingdings" pitchFamily="2" charset="2"/>
              <a:buChar char="§"/>
            </a:pPr>
            <a:r>
              <a:rPr lang="en-US" sz="2200" b="1" dirty="0" smtClean="0"/>
              <a:t>Trial Service Employees</a:t>
            </a:r>
          </a:p>
          <a:p>
            <a:pPr marL="917575" lvl="1" indent="-463550"/>
            <a:r>
              <a:rPr lang="en-US" sz="2200" b="1" dirty="0" smtClean="0"/>
              <a:t>Recommended that employee is notified of deficiency AND allowed a reasonable amount of time for improvement before reversion</a:t>
            </a:r>
          </a:p>
          <a:p>
            <a:pPr marL="917575" lvl="1" indent="-463550"/>
            <a:r>
              <a:rPr lang="en-US" sz="2200" b="1" dirty="0" smtClean="0"/>
              <a:t>Requires 7 calendar days written notice for civil service, 15 calendar days for BU</a:t>
            </a:r>
          </a:p>
        </p:txBody>
      </p:sp>
    </p:spTree>
    <p:extLst>
      <p:ext uri="{BB962C8B-B14F-4D97-AF65-F5344CB8AC3E}">
        <p14:creationId xmlns:p14="http://schemas.microsoft.com/office/powerpoint/2010/main" val="3109245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Question…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910080"/>
            <a:ext cx="7772400" cy="1815882"/>
          </a:xfrm>
        </p:spPr>
        <p:txBody>
          <a:bodyPr/>
          <a:lstStyle/>
          <a:p>
            <a:pPr marL="463550" indent="-463550">
              <a:buFont typeface="Wingdings" pitchFamily="2" charset="2"/>
              <a:buChar char="§"/>
            </a:pPr>
            <a:r>
              <a:rPr lang="en-US" sz="2800" b="1" dirty="0" smtClean="0"/>
              <a:t>What are the possible implications of an employee not performing at highest standards passing a probationary or trial service period?</a:t>
            </a:r>
          </a:p>
        </p:txBody>
      </p:sp>
    </p:spTree>
    <p:extLst>
      <p:ext uri="{BB962C8B-B14F-4D97-AF65-F5344CB8AC3E}">
        <p14:creationId xmlns:p14="http://schemas.microsoft.com/office/powerpoint/2010/main" val="2573587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590931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Employee Assistance Program</a:t>
            </a:r>
            <a:endParaRPr lang="en-US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01914" y="1910079"/>
            <a:ext cx="7772400" cy="3593804"/>
          </a:xfrm>
        </p:spPr>
        <p:txBody>
          <a:bodyPr/>
          <a:lstStyle/>
          <a:p>
            <a:pPr marL="0" indent="0">
              <a:lnSpc>
                <a:spcPct val="85000"/>
              </a:lnSpc>
              <a:buFontTx/>
              <a:buNone/>
            </a:pPr>
            <a:r>
              <a:rPr lang="en-US" sz="2800" b="1" dirty="0" smtClean="0"/>
              <a:t>Referrals to EAP may be appropriate </a:t>
            </a:r>
          </a:p>
          <a:p>
            <a:pPr marL="0" indent="0">
              <a:lnSpc>
                <a:spcPct val="85000"/>
              </a:lnSpc>
              <a:buFontTx/>
              <a:buNone/>
            </a:pPr>
            <a:endParaRPr lang="en-US" sz="2800" b="1" dirty="0" smtClean="0"/>
          </a:p>
          <a:p>
            <a:pPr marL="461963" lvl="1" indent="-234950">
              <a:lnSpc>
                <a:spcPct val="85000"/>
              </a:lnSpc>
            </a:pPr>
            <a:r>
              <a:rPr lang="en-US" sz="2800" b="1" i="1" dirty="0" smtClean="0"/>
              <a:t>If you are experiencing personal problems which may be impacting your ability to effectively perform the duties of your position, I encourage you to contact the Employee Assistance Program at Washington Building G60 or phone 335-5759.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114641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389221" y="2126255"/>
            <a:ext cx="4490635" cy="2769989"/>
          </a:xfrm>
        </p:spPr>
        <p:txBody>
          <a:bodyPr/>
          <a:lstStyle/>
          <a:p>
            <a:pPr marL="463550" indent="-463550" algn="l">
              <a:lnSpc>
                <a:spcPct val="95000"/>
              </a:lnSpc>
              <a:spcBef>
                <a:spcPct val="25000"/>
              </a:spcBef>
              <a:buSzPct val="125000"/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WAC 357-37, 38</a:t>
            </a:r>
          </a:p>
          <a:p>
            <a:pPr marL="463550" indent="-463550" algn="l">
              <a:lnSpc>
                <a:spcPct val="95000"/>
              </a:lnSpc>
              <a:spcBef>
                <a:spcPct val="25000"/>
              </a:spcBef>
              <a:buSzPct val="125000"/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Collective Bargaining Unit Agreements</a:t>
            </a:r>
          </a:p>
          <a:p>
            <a:pPr marL="463550" indent="-463550" algn="l">
              <a:lnSpc>
                <a:spcPct val="95000"/>
              </a:lnSpc>
              <a:spcBef>
                <a:spcPct val="25000"/>
              </a:spcBef>
              <a:buSzPct val="125000"/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HRS Website –</a:t>
            </a:r>
            <a:b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</a:b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	</a:t>
            </a: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  <a:hlinkClick r:id="rId2"/>
              </a:rPr>
              <a:t>hrs.wsu.edu</a:t>
            </a:r>
            <a:endParaRPr lang="en-US" sz="24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ne Sans" pitchFamily="34" charset="0"/>
            </a:endParaRPr>
          </a:p>
          <a:p>
            <a:pPr marL="914400" lvl="1" indent="-450850">
              <a:spcBef>
                <a:spcPct val="10000"/>
              </a:spcBef>
              <a:buFont typeface="Wingdings" panose="05000000000000000000" pitchFamily="2" charset="2"/>
              <a:buChar char="§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 Sans" pitchFamily="34" charset="0"/>
              </a:rPr>
              <a:t>Corrective/Discipline Guide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209" y="1121347"/>
            <a:ext cx="5070298" cy="707886"/>
          </a:xfrm>
        </p:spPr>
        <p:txBody>
          <a:bodyPr/>
          <a:lstStyle/>
          <a:p>
            <a:pPr algn="ctr"/>
            <a:r>
              <a:rPr lang="en-US" sz="4000" b="1" dirty="0" smtClean="0">
                <a:solidFill>
                  <a:srgbClr val="9700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oneSans" pitchFamily="34" charset="0"/>
              </a:rPr>
              <a:t>Resources</a:t>
            </a:r>
            <a:endParaRPr lang="en-US" sz="4000" b="1" dirty="0">
              <a:solidFill>
                <a:srgbClr val="9700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oneSan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564" y="5915259"/>
            <a:ext cx="73482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b="1" i="1" dirty="0" smtClean="0">
                <a:solidFill>
                  <a:schemeClr val="bg2"/>
                </a:solidFill>
                <a:latin typeface="Stone Sans" pitchFamily="34" charset="0"/>
              </a:rPr>
              <a:t>For assistance and answers to questions  contact HRS at 335-4521, or </a:t>
            </a:r>
            <a:r>
              <a:rPr lang="en-US" sz="2400" b="1" i="1" dirty="0" smtClean="0">
                <a:solidFill>
                  <a:schemeClr val="bg2"/>
                </a:solidFill>
                <a:latin typeface="Stone Sans" pitchFamily="34" charset="0"/>
                <a:hlinkClick r:id="rId3"/>
              </a:rPr>
              <a:t>hrs@wsu.edu</a:t>
            </a:r>
            <a:r>
              <a:rPr lang="en-US" sz="2400" b="1" i="1" dirty="0" smtClean="0">
                <a:solidFill>
                  <a:schemeClr val="bg2"/>
                </a:solidFill>
                <a:latin typeface="Stone Sans" pitchFamily="34" charset="0"/>
              </a:rPr>
              <a:t> </a:t>
            </a:r>
            <a:r>
              <a:rPr lang="en-US" sz="2400" b="1" dirty="0" smtClean="0">
                <a:solidFill>
                  <a:schemeClr val="bg2"/>
                </a:solidFill>
                <a:latin typeface="Stone Sans" pitchFamily="34" charset="0"/>
              </a:rPr>
              <a:t> 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5" r="8914" b="8078"/>
          <a:stretch/>
        </p:blipFill>
        <p:spPr bwMode="auto">
          <a:xfrm>
            <a:off x="5358213" y="1145749"/>
            <a:ext cx="3653596" cy="392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 rot="10800000">
            <a:off x="5358213" y="1145748"/>
            <a:ext cx="3653596" cy="3924259"/>
          </a:xfrm>
          <a:prstGeom prst="rect">
            <a:avLst/>
          </a:prstGeom>
          <a:gradFill>
            <a:gsLst>
              <a:gs pos="91000">
                <a:schemeClr val="tx2">
                  <a:lumMod val="51000"/>
                  <a:lumOff val="49000"/>
                  <a:alpha val="12000"/>
                </a:schemeClr>
              </a:gs>
              <a:gs pos="100000">
                <a:schemeClr val="bg2">
                  <a:alpha val="86000"/>
                </a:schemeClr>
              </a:gs>
              <a:gs pos="95000">
                <a:schemeClr val="accent1">
                  <a:alpha val="32000"/>
                </a:schemeClr>
              </a:gs>
              <a:gs pos="33792">
                <a:srgbClr val="B96B71">
                  <a:alpha val="0"/>
                </a:srgbClr>
              </a:gs>
              <a:gs pos="7000">
                <a:srgbClr val="9E2C3E">
                  <a:alpha val="46000"/>
                </a:srgbClr>
              </a:gs>
              <a:gs pos="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6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85775" y="695325"/>
            <a:ext cx="8677275" cy="616267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33000">
                <a:srgbClr val="970035"/>
              </a:gs>
              <a:gs pos="87000">
                <a:schemeClr val="bg2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5"/>
          <p:cNvSpPr txBox="1">
            <a:spLocks/>
          </p:cNvSpPr>
          <p:nvPr/>
        </p:nvSpPr>
        <p:spPr bwMode="black">
          <a:xfrm>
            <a:off x="1030288" y="3978275"/>
            <a:ext cx="7702550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t" anchorCtr="1" compatLnSpc="1">
            <a:prstTxWarp prst="textNoShape">
              <a:avLst/>
            </a:prstTxWarp>
            <a:spAutoFit/>
          </a:bodyPr>
          <a:lstStyle>
            <a:lvl1pPr marL="344488" indent="-179388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2200" b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 marL="509588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75000"/>
              <a:buFont typeface="Lucida Sans" panose="020B0602030504020204" pitchFamily="34" charset="0"/>
              <a:buChar char="–"/>
              <a:defRPr lang="en-US" sz="20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 marL="795337" indent="-219456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18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914400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sz="16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 marL="1079500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16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65100" indent="0" algn="ctr">
              <a:buNone/>
              <a:defRPr/>
            </a:pPr>
            <a:r>
              <a:rPr lang="en-US" sz="24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attended this live training session and wish to have your attendance documented in your training history, </a:t>
            </a:r>
            <a:br>
              <a:rPr lang="en-US" sz="24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notify Human Resource Services</a:t>
            </a:r>
            <a:br>
              <a:rPr lang="en-US" sz="24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within 24 hours of today's date: </a:t>
            </a:r>
            <a:r>
              <a:rPr lang="en-US" sz="11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hrstraining@wsu.edu</a:t>
            </a:r>
            <a:r>
              <a:rPr lang="en-US" sz="32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kern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225" y="862013"/>
            <a:ext cx="4943475" cy="2651125"/>
          </a:xfrm>
          <a:prstGeom prst="rect">
            <a:avLst/>
          </a:prstGeom>
          <a:noFill/>
          <a:ln>
            <a:noFill/>
          </a:ln>
          <a:effectLst>
            <a:outerShdw blurRad="266700" dist="254000" dir="2700000" algn="tl" rotWithShape="0">
              <a:prstClr val="black">
                <a:alpha val="5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5"/>
          <p:cNvSpPr txBox="1">
            <a:spLocks/>
          </p:cNvSpPr>
          <p:nvPr/>
        </p:nvSpPr>
        <p:spPr bwMode="black">
          <a:xfrm>
            <a:off x="5897563" y="1741488"/>
            <a:ext cx="2986087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 marL="0" indent="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00000"/>
              <a:buFontTx/>
              <a:buNone/>
              <a:defRPr lang="en-US" sz="2200" b="0">
                <a:solidFill>
                  <a:schemeClr val="tx1"/>
                </a:solidFill>
                <a:effectLst/>
                <a:latin typeface="Lucida Sans" pitchFamily="34" charset="0"/>
                <a:ea typeface="+mn-ea"/>
                <a:cs typeface="+mn-cs"/>
              </a:defRPr>
            </a:lvl1pPr>
            <a:lvl2pPr marL="344488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charset="0"/>
              <a:buChar char="•"/>
              <a:defRPr lang="en-US" sz="2200" dirty="0">
                <a:solidFill>
                  <a:schemeClr val="tx1"/>
                </a:solidFill>
                <a:latin typeface="Lucida Sans" pitchFamily="34" charset="0"/>
              </a:defRPr>
            </a:lvl2pPr>
            <a:lvl3pPr marL="509588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charset="0"/>
              <a:buChar char="•"/>
              <a:defRPr lang="en-US" sz="2000" dirty="0">
                <a:solidFill>
                  <a:schemeClr val="tx1"/>
                </a:solidFill>
                <a:latin typeface="Lucida Sans" pitchFamily="34" charset="0"/>
              </a:defRPr>
            </a:lvl3pPr>
            <a:lvl4pPr marL="688975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charset="0"/>
              <a:buChar char="•"/>
              <a:defRPr lang="en-US" dirty="0">
                <a:solidFill>
                  <a:schemeClr val="tx1"/>
                </a:solidFill>
                <a:latin typeface="Lucida Sans" pitchFamily="34" charset="0"/>
              </a:defRPr>
            </a:lvl4pPr>
            <a:lvl5pPr marL="854075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charset="0"/>
              <a:buChar char="•"/>
              <a:defRPr lang="en-US" sz="1600" dirty="0">
                <a:solidFill>
                  <a:schemeClr val="tx1"/>
                </a:solidFill>
                <a:latin typeface="Lucida Sans" pitchFamily="34" charset="0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Clr>
                <a:srgbClr val="FFFFFF"/>
              </a:buClr>
              <a:defRPr/>
            </a:pPr>
            <a:r>
              <a:rPr sz="23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has been a WSU Training Videoconference</a:t>
            </a:r>
            <a:endParaRPr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6975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WSU Brand HEX">
      <a:dk1>
        <a:srgbClr val="000000"/>
      </a:dk1>
      <a:lt1>
        <a:srgbClr val="FFFFFF"/>
      </a:lt1>
      <a:dk2>
        <a:srgbClr val="003C69"/>
      </a:dk2>
      <a:lt2>
        <a:srgbClr val="DBCEAC"/>
      </a:lt2>
      <a:accent1>
        <a:srgbClr val="981E32"/>
      </a:accent1>
      <a:accent2>
        <a:srgbClr val="5E6A71"/>
      </a:accent2>
      <a:accent3>
        <a:srgbClr val="C60C30"/>
      </a:accent3>
      <a:accent4>
        <a:srgbClr val="EC7A08"/>
      </a:accent4>
      <a:accent5>
        <a:srgbClr val="3CB6CE"/>
      </a:accent5>
      <a:accent6>
        <a:srgbClr val="B6BF00"/>
      </a:accent6>
      <a:hlink>
        <a:srgbClr val="452325"/>
      </a:hlink>
      <a:folHlink>
        <a:srgbClr val="FF0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A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99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C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WSU Brand HEX">
      <a:dk1>
        <a:srgbClr val="000000"/>
      </a:dk1>
      <a:lt1>
        <a:srgbClr val="FFFFFF"/>
      </a:lt1>
      <a:dk2>
        <a:srgbClr val="003C69"/>
      </a:dk2>
      <a:lt2>
        <a:srgbClr val="DBCEAC"/>
      </a:lt2>
      <a:accent1>
        <a:srgbClr val="981E32"/>
      </a:accent1>
      <a:accent2>
        <a:srgbClr val="5E6A71"/>
      </a:accent2>
      <a:accent3>
        <a:srgbClr val="C60C30"/>
      </a:accent3>
      <a:accent4>
        <a:srgbClr val="EC7A08"/>
      </a:accent4>
      <a:accent5>
        <a:srgbClr val="3CB6CE"/>
      </a:accent5>
      <a:accent6>
        <a:srgbClr val="B6BF00"/>
      </a:accent6>
      <a:hlink>
        <a:srgbClr val="452325"/>
      </a:hlink>
      <a:folHlink>
        <a:srgbClr val="FF0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A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99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C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Custom 5">
      <a:dk1>
        <a:srgbClr val="000000"/>
      </a:dk1>
      <a:lt1>
        <a:srgbClr val="FFFFFF"/>
      </a:lt1>
      <a:dk2>
        <a:srgbClr val="003C69"/>
      </a:dk2>
      <a:lt2>
        <a:srgbClr val="DBCEAC"/>
      </a:lt2>
      <a:accent1>
        <a:srgbClr val="981E32"/>
      </a:accent1>
      <a:accent2>
        <a:srgbClr val="5E6A71"/>
      </a:accent2>
      <a:accent3>
        <a:srgbClr val="C60C30"/>
      </a:accent3>
      <a:accent4>
        <a:srgbClr val="EC7A08"/>
      </a:accent4>
      <a:accent5>
        <a:srgbClr val="3CB6CE"/>
      </a:accent5>
      <a:accent6>
        <a:srgbClr val="B6BF00"/>
      </a:accent6>
      <a:hlink>
        <a:srgbClr val="0038A8"/>
      </a:hlink>
      <a:folHlink>
        <a:srgbClr val="A40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A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99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C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3231</TotalTime>
  <Words>1206</Words>
  <Application>Microsoft Office PowerPoint</Application>
  <PresentationFormat>On-screen Show (4:3)</PresentationFormat>
  <Paragraphs>257</Paragraphs>
  <Slides>40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Lucida Sans</vt:lpstr>
      <vt:lpstr>Stone Sans</vt:lpstr>
      <vt:lpstr>StoneSans</vt:lpstr>
      <vt:lpstr>Times New Roman</vt:lpstr>
      <vt:lpstr>Wingdings</vt:lpstr>
      <vt:lpstr>Wingdings 2</vt:lpstr>
      <vt:lpstr>Default Design</vt:lpstr>
      <vt:lpstr>3_Default Design</vt:lpstr>
      <vt:lpstr>1_Default Design</vt:lpstr>
      <vt:lpstr>PowerPoint Presentation</vt:lpstr>
      <vt:lpstr>Objectives</vt:lpstr>
      <vt:lpstr>PowerPoint Presentation</vt:lpstr>
      <vt:lpstr>Corrective Actions Are . . . </vt:lpstr>
      <vt:lpstr>Benefits of Corrective Action</vt:lpstr>
      <vt:lpstr>Disciplinary Actions are . . .</vt:lpstr>
      <vt:lpstr>Progressive</vt:lpstr>
      <vt:lpstr>Progression of Corrective Action</vt:lpstr>
      <vt:lpstr>Addressing Performance Issues</vt:lpstr>
      <vt:lpstr>Clear Rules &amp; Guidelines</vt:lpstr>
      <vt:lpstr>Department Expectations</vt:lpstr>
      <vt:lpstr>Identifying a Performance Deficiency</vt:lpstr>
      <vt:lpstr>Examples</vt:lpstr>
      <vt:lpstr>Examples</vt:lpstr>
      <vt:lpstr>The Wrong Way to Document…</vt:lpstr>
      <vt:lpstr>The Right way…</vt:lpstr>
      <vt:lpstr>Another Wrong Way …</vt:lpstr>
      <vt:lpstr>The Right Way…</vt:lpstr>
      <vt:lpstr>Examples</vt:lpstr>
      <vt:lpstr>PowerPoint Presentation</vt:lpstr>
      <vt:lpstr>Progression of Disciplinary Action  (Appointing Authority)</vt:lpstr>
      <vt:lpstr> Tips</vt:lpstr>
      <vt:lpstr>Things to be Aware of…</vt:lpstr>
      <vt:lpstr>Notice of Investigation</vt:lpstr>
      <vt:lpstr>More…</vt:lpstr>
      <vt:lpstr>Double Discipline</vt:lpstr>
      <vt:lpstr>Considering Disciplinary Action </vt:lpstr>
      <vt:lpstr>Examples</vt:lpstr>
      <vt:lpstr>Pre-Disciplinary Meeting</vt:lpstr>
      <vt:lpstr>Considerations</vt:lpstr>
      <vt:lpstr>Disciplinary Action Letter</vt:lpstr>
      <vt:lpstr>How Would You Handle…</vt:lpstr>
      <vt:lpstr>More…</vt:lpstr>
      <vt:lpstr>More…</vt:lpstr>
      <vt:lpstr>Memo &amp; Letter Templates</vt:lpstr>
      <vt:lpstr>Probationary &amp; Trial Service</vt:lpstr>
      <vt:lpstr>Question…</vt:lpstr>
      <vt:lpstr>Employee Assistance Program</vt:lpstr>
      <vt:lpstr>Resources</vt:lpstr>
      <vt:lpstr>PowerPoint Presentation</vt:lpstr>
    </vt:vector>
  </TitlesOfParts>
  <Company>Washington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Marketing</dc:creator>
  <cp:lastModifiedBy>Payne, Andrea S</cp:lastModifiedBy>
  <cp:revision>353</cp:revision>
  <cp:lastPrinted>2014-04-21T18:27:44Z</cp:lastPrinted>
  <dcterms:created xsi:type="dcterms:W3CDTF">2001-10-04T20:08:10Z</dcterms:created>
  <dcterms:modified xsi:type="dcterms:W3CDTF">2015-12-16T19:49:27Z</dcterms:modified>
</cp:coreProperties>
</file>